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theme/theme15.xml" ContentType="application/vnd.openxmlformats-officedocument.theme+xml"/>
  <Override PartName="/ppt/slideLayouts/slideLayout16.xml" ContentType="application/vnd.openxmlformats-officedocument.presentationml.slideLayout+xml"/>
  <Override PartName="/ppt/theme/theme16.xml" ContentType="application/vnd.openxmlformats-officedocument.theme+xml"/>
  <Override PartName="/ppt/slideLayouts/slideLayout17.xml" ContentType="application/vnd.openxmlformats-officedocument.presentationml.slideLayout+xml"/>
  <Override PartName="/ppt/theme/theme17.xml" ContentType="application/vnd.openxmlformats-officedocument.theme+xml"/>
  <Override PartName="/ppt/slideLayouts/slideLayout18.xml" ContentType="application/vnd.openxmlformats-officedocument.presentationml.slideLayout+xml"/>
  <Override PartName="/ppt/theme/theme18.xml" ContentType="application/vnd.openxmlformats-officedocument.theme+xml"/>
  <Override PartName="/ppt/slideLayouts/slideLayout19.xml" ContentType="application/vnd.openxmlformats-officedocument.presentationml.slideLayout+xml"/>
  <Override PartName="/ppt/theme/theme19.xml" ContentType="application/vnd.openxmlformats-officedocument.theme+xml"/>
  <Override PartName="/ppt/slideLayouts/slideLayout20.xml" ContentType="application/vnd.openxmlformats-officedocument.presentationml.slideLayout+xml"/>
  <Override PartName="/ppt/theme/theme20.xml" ContentType="application/vnd.openxmlformats-officedocument.theme+xml"/>
  <Override PartName="/ppt/slideLayouts/slideLayout21.xml" ContentType="application/vnd.openxmlformats-officedocument.presentationml.slideLayout+xml"/>
  <Override PartName="/ppt/theme/theme21.xml" ContentType="application/vnd.openxmlformats-officedocument.theme+xml"/>
  <Override PartName="/ppt/slideLayouts/slideLayout22.xml" ContentType="application/vnd.openxmlformats-officedocument.presentationml.slideLayout+xml"/>
  <Override PartName="/ppt/theme/theme22.xml" ContentType="application/vnd.openxmlformats-officedocument.theme+xml"/>
  <Override PartName="/ppt/slideLayouts/slideLayout23.xml" ContentType="application/vnd.openxmlformats-officedocument.presentationml.slideLayout+xml"/>
  <Override PartName="/ppt/theme/theme23.xml" ContentType="application/vnd.openxmlformats-officedocument.theme+xml"/>
  <Override PartName="/ppt/slideLayouts/slideLayout24.xml" ContentType="application/vnd.openxmlformats-officedocument.presentationml.slideLayout+xml"/>
  <Override PartName="/ppt/theme/theme24.xml" ContentType="application/vnd.openxmlformats-officedocument.theme+xml"/>
  <Override PartName="/ppt/slideLayouts/slideLayout25.xml" ContentType="application/vnd.openxmlformats-officedocument.presentationml.slideLayout+xml"/>
  <Override PartName="/ppt/theme/theme25.xml" ContentType="application/vnd.openxmlformats-officedocument.theme+xml"/>
  <Override PartName="/ppt/theme/theme26.xml" ContentType="application/vnd.openxmlformats-officedocument.theme+xml"/>
  <Override PartName="/ppt/theme/theme2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  <p:sldMasterId id="2147483702" r:id="rId2"/>
    <p:sldMasterId id="2147483704" r:id="rId3"/>
    <p:sldMasterId id="2147483706" r:id="rId4"/>
    <p:sldMasterId id="2147483708" r:id="rId5"/>
    <p:sldMasterId id="2147483710" r:id="rId6"/>
    <p:sldMasterId id="2147483712" r:id="rId7"/>
    <p:sldMasterId id="2147483748" r:id="rId8"/>
    <p:sldMasterId id="2147483714" r:id="rId9"/>
    <p:sldMasterId id="2147483716" r:id="rId10"/>
    <p:sldMasterId id="2147483718" r:id="rId11"/>
    <p:sldMasterId id="2147483720" r:id="rId12"/>
    <p:sldMasterId id="2147483722" r:id="rId13"/>
    <p:sldMasterId id="2147483724" r:id="rId14"/>
    <p:sldMasterId id="2147483726" r:id="rId15"/>
    <p:sldMasterId id="2147483728" r:id="rId16"/>
    <p:sldMasterId id="2147483730" r:id="rId17"/>
    <p:sldMasterId id="2147483750" r:id="rId18"/>
    <p:sldMasterId id="2147483732" r:id="rId19"/>
    <p:sldMasterId id="2147483734" r:id="rId20"/>
    <p:sldMasterId id="2147483736" r:id="rId21"/>
    <p:sldMasterId id="2147483742" r:id="rId22"/>
    <p:sldMasterId id="2147483740" r:id="rId23"/>
    <p:sldMasterId id="2147483744" r:id="rId24"/>
    <p:sldMasterId id="2147483752" r:id="rId25"/>
  </p:sldMasterIdLst>
  <p:notesMasterIdLst>
    <p:notesMasterId r:id="rId32"/>
  </p:notesMasterIdLst>
  <p:handoutMasterIdLst>
    <p:handoutMasterId r:id="rId33"/>
  </p:handoutMasterIdLst>
  <p:sldIdLst>
    <p:sldId id="287" r:id="rId26"/>
    <p:sldId id="257" r:id="rId27"/>
    <p:sldId id="258" r:id="rId28"/>
    <p:sldId id="260" r:id="rId29"/>
    <p:sldId id="261" r:id="rId30"/>
    <p:sldId id="262" r:id="rId31"/>
  </p:sldIdLst>
  <p:sldSz cx="9144000" cy="6858000" type="screen4x3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EBD"/>
    <a:srgbClr val="FFE5E5"/>
    <a:srgbClr val="FFA2A1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94660"/>
  </p:normalViewPr>
  <p:slideViewPr>
    <p:cSldViewPr>
      <p:cViewPr varScale="1">
        <p:scale>
          <a:sx n="88" d="100"/>
          <a:sy n="88" d="100"/>
        </p:scale>
        <p:origin x="143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3282" y="7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1.xml"/><Relationship Id="rId21" Type="http://schemas.openxmlformats.org/officeDocument/2006/relationships/slideMaster" Target="slideMasters/slideMaster21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3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2.xml"/><Relationship Id="rId30" Type="http://schemas.openxmlformats.org/officeDocument/2006/relationships/slide" Target="slides/slide5.xml"/><Relationship Id="rId35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D61B4A-0CFE-46E6-B8FF-A690BD8F0334}" type="datetimeFigureOut">
              <a:rPr lang="ko-KR" altLang="en-US" smtClean="0"/>
              <a:pPr/>
              <a:t>2024-04-05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41674-5D7E-4B85-BD17-D3CA491072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6888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E4E6A-4358-4382-896D-755381A7A9EE}" type="datetimeFigureOut">
              <a:rPr lang="ko-KR" altLang="en-US" smtClean="0"/>
              <a:pPr/>
              <a:t>2024-04-05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7408B-0252-4B4F-AA4F-B5D34DABE5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5923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97408B-0252-4B4F-AA4F-B5D34DABE563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7455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2660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75785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55526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5157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96094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8223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769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74818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3020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8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1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20.xm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21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22.xml"/></Relationships>
</file>

<file path=ppt/slideMasters/_rels/slideMaster23.xml.rels><?xml version="1.0" encoding="UTF-8" standalone="yes"?>
<Relationships xmlns="http://schemas.openxmlformats.org/package/2006/relationships"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23.xml"/></Relationships>
</file>

<file path=ppt/slideMasters/_rels/slideMaster24.xml.rels><?xml version="1.0" encoding="UTF-8" standalone="yes"?>
<Relationships xmlns="http://schemas.openxmlformats.org/package/2006/relationships"><Relationship Id="rId2" Type="http://schemas.openxmlformats.org/officeDocument/2006/relationships/theme" Target="../theme/theme24.xml"/><Relationship Id="rId1" Type="http://schemas.openxmlformats.org/officeDocument/2006/relationships/slideLayout" Target="../slideLayouts/slideLayout24.xml"/></Relationships>
</file>

<file path=ppt/slideMasters/_rels/slideMaster25.xml.rels><?xml version="1.0" encoding="UTF-8" standalone="yes"?>
<Relationships xmlns="http://schemas.openxmlformats.org/package/2006/relationships"><Relationship Id="rId2" Type="http://schemas.openxmlformats.org/officeDocument/2006/relationships/theme" Target="../theme/theme25.xml"/><Relationship Id="rId1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 userDrawn="1"/>
        </p:nvSpPr>
        <p:spPr>
          <a:xfrm>
            <a:off x="395536" y="2115604"/>
            <a:ext cx="8352928" cy="44644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 userDrawn="1"/>
        </p:nvSpPr>
        <p:spPr>
          <a:xfrm>
            <a:off x="1979712" y="622429"/>
            <a:ext cx="656782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2024</a:t>
            </a:r>
            <a:r>
              <a:rPr lang="ko-KR" altLang="en-US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년도 </a:t>
            </a:r>
            <a:r>
              <a:rPr lang="en-US" altLang="ko-KR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‘</a:t>
            </a:r>
            <a:r>
              <a:rPr lang="ko-KR" altLang="en-US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안전여행상품</a:t>
            </a:r>
            <a:r>
              <a:rPr lang="en-US" altLang="ko-KR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’</a:t>
            </a:r>
            <a:r>
              <a:rPr lang="ko-KR" altLang="en-US" sz="36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접수</a:t>
            </a:r>
            <a:endParaRPr lang="en-US" altLang="ko-KR" sz="3600" b="1" u="sng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95536" y="1626234"/>
            <a:ext cx="2217274" cy="40011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ko-KR" altLang="en-US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★</a:t>
            </a:r>
            <a:r>
              <a:rPr lang="en-US" altLang="ko-KR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ko-KR" altLang="en-US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접수 유의사항</a:t>
            </a:r>
            <a:endParaRPr lang="ko-KR" altLang="en-US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505048" y="5086925"/>
            <a:ext cx="804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</a:t>
            </a:r>
            <a:r>
              <a:rPr lang="ko-KR" altLang="en-US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업체별 </a:t>
            </a:r>
            <a:r>
              <a:rPr lang="en-US" altLang="ko-KR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ko-KR" altLang="en-US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 상품까지 제출 가능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하며</a:t>
            </a:r>
            <a:r>
              <a:rPr lang="en-US" altLang="ko-KR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발표자료</a:t>
            </a:r>
            <a:r>
              <a:rPr lang="en-US" altLang="ko-KR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(PPT)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는 업체별 </a:t>
            </a:r>
            <a:r>
              <a:rPr lang="ko-KR" altLang="en-US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조직안전</a:t>
            </a:r>
            <a:r>
              <a:rPr lang="en-US" altLang="ko-K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관리</a:t>
            </a:r>
            <a:r>
              <a:rPr lang="ko-KR" altLang="en-US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부</a:t>
            </a:r>
            <a:r>
              <a:rPr lang="en-US" altLang="ko-KR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상품별 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상품안전관리 각 </a:t>
            </a:r>
            <a:r>
              <a:rPr lang="en-US" altLang="ko-K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부씩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제출되어야 합니다</a:t>
            </a:r>
            <a:r>
              <a:rPr lang="en-US" altLang="ko-KR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ko-KR" altLang="en-US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505048" y="4368586"/>
            <a:ext cx="7981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평가에서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점 기준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점을 넘지 못하면 향후 접수불가 등의 불이익이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있을 수 있으므로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미완성 상품은 제출하시면 안됩니다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505048" y="3648506"/>
            <a:ext cx="80730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발표자료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내용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사진 일체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에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업체명이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확인되는 경우 노출 횟수마다 매우</a:t>
            </a:r>
            <a:endParaRPr lang="en-US" altLang="ko-K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큰 감점을 받게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됩니다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" name="그림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64981"/>
            <a:ext cx="1123625" cy="1119803"/>
          </a:xfrm>
          <a:prstGeom prst="rect">
            <a:avLst/>
          </a:prstGeom>
        </p:spPr>
      </p:pic>
      <p:sp>
        <p:nvSpPr>
          <p:cNvPr id="22" name="TextBox 21"/>
          <p:cNvSpPr txBox="1"/>
          <p:nvPr userDrawn="1"/>
        </p:nvSpPr>
        <p:spPr>
          <a:xfrm>
            <a:off x="505048" y="2221192"/>
            <a:ext cx="7739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애니메이션 기능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나타내기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날아오기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회전 등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사용하지 말아주세요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 userDrawn="1"/>
        </p:nvSpPr>
        <p:spPr>
          <a:xfrm>
            <a:off x="505049" y="5767372"/>
            <a:ext cx="8171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</a:t>
            </a:r>
            <a:r>
              <a:rPr lang="ko-KR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상품안전관리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PPT</a:t>
            </a:r>
            <a:r>
              <a:rPr lang="ko-KR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</a:t>
            </a:r>
            <a:r>
              <a:rPr lang="ko-KR" altLang="en-US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제목은 </a:t>
            </a:r>
            <a:r>
              <a:rPr lang="ko-KR" alt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특수기호를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제외한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상품명으로 제출 바랍니다</a:t>
            </a:r>
            <a:r>
              <a:rPr lang="en-US" altLang="ko-KR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ko-KR" altLang="en-US" b="1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827584" y="6127412"/>
            <a:ext cx="699422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 smtClean="0"/>
              <a:t>예시</a:t>
            </a:r>
            <a:r>
              <a:rPr lang="en-US" altLang="ko-KR" sz="1050" b="1" dirty="0" smtClean="0"/>
              <a:t>&gt; 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KTX-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환상의 섬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! 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홍도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/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흑산도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&amp;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해상케이블카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(2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박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3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일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)</a:t>
            </a:r>
            <a:r>
              <a:rPr lang="en-US" altLang="ko-KR" sz="1050" b="1" dirty="0" smtClean="0"/>
              <a:t> </a:t>
            </a:r>
            <a:r>
              <a:rPr lang="ko-KR" altLang="en-US" sz="1050" b="1" dirty="0" smtClean="0"/>
              <a:t>→ 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KTX 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환상의 섬 홍도 흑산도 해상케이블카 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2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박</a:t>
            </a:r>
            <a:r>
              <a:rPr lang="en-US" altLang="ko-KR" sz="1050" b="1" dirty="0" smtClean="0">
                <a:solidFill>
                  <a:srgbClr val="0000FF"/>
                </a:solidFill>
              </a:rPr>
              <a:t>3</a:t>
            </a:r>
            <a:r>
              <a:rPr lang="ko-KR" altLang="en-US" sz="1050" b="1" dirty="0" smtClean="0">
                <a:solidFill>
                  <a:srgbClr val="0000FF"/>
                </a:solidFill>
              </a:rPr>
              <a:t>일</a:t>
            </a:r>
            <a:endParaRPr lang="ko-KR" altLang="en-US" sz="1050" b="1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505048" y="2701146"/>
            <a:ext cx="80361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 </a:t>
            </a:r>
            <a:r>
              <a:rPr lang="en-US" altLang="ko-K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로 표시된 제목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고정서식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심사를 위한 서식이므로 변경 또는</a:t>
            </a:r>
            <a:endParaRPr lang="en-US" altLang="ko-K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삭제 하면 안되며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일정표를 제외한 모든 항목은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페이지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슬라이드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를 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넘지 않도록 작성해주세요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0890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8296"/>
            <a:ext cx="9144000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▶예방 및 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교통수단 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교통수단에 관한 안전점검 현황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실시 또는 확인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작성 </a:t>
            </a:r>
            <a:r>
              <a:rPr lang="en-US" altLang="ko-KR" sz="1000" dirty="0" smtClean="0"/>
              <a:t>/ - </a:t>
            </a:r>
            <a:r>
              <a:rPr lang="ko-KR" altLang="en-US" sz="1000" dirty="0" smtClean="0"/>
              <a:t>행사 진행과정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행사 전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행사 중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행사 후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에서의 교통수단 안전관리 작성</a:t>
            </a:r>
            <a:endParaRPr lang="en-US" altLang="ko-KR" sz="10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점검 현황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차량</a:t>
            </a:r>
            <a:r>
              <a:rPr lang="en-US" altLang="ko-KR" sz="1000" dirty="0" smtClean="0"/>
              <a:t>&amp;</a:t>
            </a:r>
            <a:r>
              <a:rPr lang="ko-KR" altLang="en-US" sz="1000" dirty="0" smtClean="0"/>
              <a:t>선박의 연식 및 상태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구호장비 현황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기사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선장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의 자격 및 운영방법 등을 작성</a:t>
            </a:r>
            <a:r>
              <a:rPr lang="en-US" altLang="ko-KR" sz="1000" b="1" dirty="0" smtClean="0"/>
              <a:t> </a:t>
            </a:r>
            <a:r>
              <a:rPr lang="en-US" altLang="ko-KR" sz="800" b="1" spc="-150" dirty="0" smtClean="0"/>
              <a:t>*</a:t>
            </a:r>
            <a:r>
              <a:rPr lang="ko-KR" altLang="en-US" sz="800" b="1" spc="-150" dirty="0" smtClean="0"/>
              <a:t> 선택관광 및 대중교통</a:t>
            </a:r>
            <a:r>
              <a:rPr lang="en-US" altLang="ko-KR" sz="800" b="1" spc="-150" dirty="0" smtClean="0"/>
              <a:t>,</a:t>
            </a:r>
            <a:r>
              <a:rPr lang="ko-KR" altLang="en-US" sz="800" b="1" spc="-150" dirty="0" smtClean="0"/>
              <a:t> 열차 등 여행사가 확인</a:t>
            </a:r>
            <a:r>
              <a:rPr lang="en-US" altLang="ko-KR" sz="800" b="1" spc="-150" dirty="0" smtClean="0"/>
              <a:t>(</a:t>
            </a:r>
            <a:r>
              <a:rPr lang="ko-KR" altLang="en-US" sz="800" b="1" spc="-150" dirty="0" smtClean="0"/>
              <a:t>제어</a:t>
            </a:r>
            <a:r>
              <a:rPr lang="en-US" altLang="ko-KR" sz="800" b="1" spc="-150" dirty="0" smtClean="0"/>
              <a:t>)</a:t>
            </a:r>
            <a:r>
              <a:rPr lang="ko-KR" altLang="en-US" sz="800" b="1" spc="-150" dirty="0" smtClean="0"/>
              <a:t>할 수 없는 수단 제외</a:t>
            </a:r>
            <a:endParaRPr lang="ko-KR" altLang="en-US" sz="800" spc="-150" dirty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4492"/>
            <a:ext cx="91440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▶예방 및 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숙박시설 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숙박시설에 관한 안전점검 현황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실시 또는 확인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작성 </a:t>
            </a:r>
            <a:r>
              <a:rPr lang="en-US" altLang="ko-KR" sz="1000" dirty="0" smtClean="0"/>
              <a:t>/ - </a:t>
            </a:r>
            <a:r>
              <a:rPr lang="ko-KR" altLang="en-US" sz="1000" dirty="0" smtClean="0"/>
              <a:t>행사 진행과정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행사 전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행사 중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행사 후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에서의 숙박시설 안전관리 작성</a:t>
            </a:r>
            <a:endParaRPr lang="en-US" altLang="ko-KR" sz="10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점검 실시 현황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숙박시설의 상태 및 확인 방법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안전시설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물품</a:t>
            </a:r>
            <a:r>
              <a:rPr lang="en-US" altLang="ko-KR" sz="1000" dirty="0" smtClean="0"/>
              <a:t>) </a:t>
            </a:r>
            <a:r>
              <a:rPr lang="ko-KR" altLang="en-US" sz="1000" dirty="0" smtClean="0"/>
              <a:t>구비 현황 등을 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4492"/>
            <a:ext cx="91440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▶예방 및 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음식점 및 식사 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음식점 및 식사에 관한 안전예방 및 관리방안 작성 </a:t>
            </a:r>
            <a:r>
              <a:rPr lang="en-US" altLang="ko-KR" sz="1000" dirty="0" smtClean="0"/>
              <a:t>/ - </a:t>
            </a:r>
            <a:r>
              <a:rPr lang="ko-KR" altLang="en-US" sz="1000" dirty="0" smtClean="0"/>
              <a:t>음식점의 인원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식자재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시설물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식기구</a:t>
            </a:r>
            <a:r>
              <a:rPr lang="ko-KR" altLang="en-US" sz="1000" dirty="0" smtClean="0"/>
              <a:t> 관리와 점검 등을 작성</a:t>
            </a:r>
            <a:endParaRPr lang="en-US" altLang="ko-KR" sz="10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자유식이 포함된 경우 </a:t>
            </a:r>
            <a:r>
              <a:rPr lang="ko-KR" altLang="en-US" sz="1000" dirty="0" err="1" smtClean="0"/>
              <a:t>자유식</a:t>
            </a:r>
            <a:r>
              <a:rPr lang="ko-KR" altLang="en-US" sz="1000" dirty="0" smtClean="0"/>
              <a:t> 관련 운영방안도 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3779"/>
            <a:ext cx="9144000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▶예방 및 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선택관광 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선택관광 일정에 위험요소가 있습니까</a:t>
            </a:r>
            <a:r>
              <a:rPr lang="en-US" altLang="ko-KR" sz="1000" dirty="0" smtClean="0"/>
              <a:t>? </a:t>
            </a:r>
            <a:r>
              <a:rPr lang="ko-KR" altLang="en-US" sz="1000" dirty="0" smtClean="0"/>
              <a:t>만일 위험요소가 있다면 해당내용과 사전예방 및 대책방안을 작성</a:t>
            </a:r>
            <a:endParaRPr lang="ko-KR" altLang="en-US" sz="1000" dirty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spc="-150" dirty="0" smtClean="0"/>
              <a:t>선택관광 일정에 위험요소가 없다면 </a:t>
            </a:r>
            <a:r>
              <a:rPr lang="en-US" altLang="ko-KR" sz="1000" spc="-150" dirty="0" smtClean="0"/>
              <a:t>‘</a:t>
            </a:r>
            <a:r>
              <a:rPr lang="ko-KR" altLang="en-US" sz="1000" spc="-150" dirty="0" smtClean="0"/>
              <a:t>위험 선택관광 없음</a:t>
            </a:r>
            <a:r>
              <a:rPr lang="en-US" altLang="ko-KR" sz="1000" spc="-150" dirty="0" smtClean="0"/>
              <a:t>’</a:t>
            </a:r>
            <a:r>
              <a:rPr lang="ko-KR" altLang="en-US" sz="1000" spc="-150" dirty="0" smtClean="0"/>
              <a:t>으로 표기해도 되나 평가과정에 심사위원이 위험 선택관광이 있는 것으로 판단하는 경우 고득점을 받기 어려움</a:t>
            </a:r>
            <a:endParaRPr lang="en-US" altLang="ko-KR" sz="1000" spc="-15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8296"/>
            <a:ext cx="91440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▶예방 및 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사건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사고 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 운영 상 발생할 수 있는 사건</a:t>
            </a:r>
            <a:r>
              <a:rPr lang="en-US" altLang="ko-KR" sz="1000" dirty="0" smtClean="0"/>
              <a:t>·</a:t>
            </a:r>
            <a:r>
              <a:rPr lang="ko-KR" altLang="en-US" sz="1000" dirty="0" smtClean="0"/>
              <a:t>사고에 관하여 적시하고 그에 따른 사전예방 및 대응방안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상황대처능력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작성</a:t>
            </a:r>
            <a:endParaRPr lang="ko-KR" altLang="en-US" sz="1000" dirty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-5630" y="22043"/>
            <a:ext cx="9149630" cy="584775"/>
          </a:xfrm>
          <a:prstGeom prst="rect">
            <a:avLst/>
          </a:prstGeom>
          <a:gradFill>
            <a:gsLst>
              <a:gs pos="0">
                <a:srgbClr val="FFA2A1"/>
              </a:gs>
              <a:gs pos="35000">
                <a:srgbClr val="FFBEBD"/>
              </a:gs>
              <a:gs pos="100000">
                <a:srgbClr val="FFE5E5"/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▶예방 및 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유의사항 및 준비물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여행상품에서 인지한 위험요소에 관하여 여행소비자에게 제공하는 내용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유의사항 및 준비물 등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작성</a:t>
            </a:r>
            <a:endParaRPr lang="ko-KR" altLang="en-US" sz="1000" dirty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4492"/>
            <a:ext cx="9144000" cy="584775"/>
          </a:xfrm>
          <a:prstGeom prst="rect">
            <a:avLst/>
          </a:prstGeom>
          <a:gradFill>
            <a:gsLst>
              <a:gs pos="0">
                <a:srgbClr val="FFA2A1"/>
              </a:gs>
              <a:gs pos="35000">
                <a:srgbClr val="FFBEBD"/>
              </a:gs>
              <a:gs pos="100000">
                <a:srgbClr val="FFE5E5"/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▶예방 및 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비상연락망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spc="-150" dirty="0" smtClean="0"/>
              <a:t>여행소비자가 해당 여행일정에서 문제가 발생하거나 안전사건 </a:t>
            </a:r>
            <a:r>
              <a:rPr lang="en-US" altLang="ko-KR" sz="1000" spc="-150" dirty="0" smtClean="0"/>
              <a:t>&amp;</a:t>
            </a:r>
            <a:r>
              <a:rPr lang="ko-KR" altLang="en-US" sz="1000" spc="-150" dirty="0" smtClean="0"/>
              <a:t>사고가 발생한 경우 연락할 수 있는 회사연락망 및 외부기관</a:t>
            </a:r>
            <a:r>
              <a:rPr lang="en-US" altLang="ko-KR" sz="1000" spc="-150" dirty="0" smtClean="0"/>
              <a:t>(</a:t>
            </a:r>
            <a:r>
              <a:rPr lang="ko-KR" altLang="en-US" sz="1000" spc="-150" dirty="0" smtClean="0"/>
              <a:t>숙박 등 행사기관 포함</a:t>
            </a:r>
            <a:r>
              <a:rPr lang="en-US" altLang="ko-KR" sz="1000" spc="-150" dirty="0" smtClean="0"/>
              <a:t>)</a:t>
            </a:r>
            <a:r>
              <a:rPr lang="ko-KR" altLang="en-US" sz="1000" spc="-150" dirty="0" smtClean="0"/>
              <a:t>의</a:t>
            </a:r>
            <a:r>
              <a:rPr lang="en-US" altLang="ko-KR" sz="1000" spc="-150" dirty="0" smtClean="0"/>
              <a:t> </a:t>
            </a:r>
            <a:r>
              <a:rPr lang="ko-KR" altLang="en-US" sz="1000" spc="-150" dirty="0" smtClean="0"/>
              <a:t>연락체계를 작성</a:t>
            </a:r>
            <a:endParaRPr lang="ko-KR" altLang="en-US" sz="1000" spc="-150" dirty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3778"/>
            <a:ext cx="914400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상품 독창성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여행상품의 </a:t>
            </a:r>
            <a:r>
              <a:rPr lang="ko-KR" altLang="en-US" sz="1000" dirty="0" err="1" smtClean="0"/>
              <a:t>기획과정</a:t>
            </a:r>
            <a:r>
              <a:rPr lang="ko-KR" altLang="en-US" sz="1000" dirty="0" smtClean="0"/>
              <a:t> 및 타 상품  대비 차별성에 관하여 작성</a:t>
            </a:r>
            <a:endParaRPr lang="ko-KR" altLang="en-US" sz="1000" dirty="0"/>
          </a:p>
          <a:p>
            <a:r>
              <a:rPr lang="en-US" altLang="ko-KR" sz="1000" dirty="0" smtClean="0"/>
              <a:t>   </a:t>
            </a:r>
            <a:r>
              <a:rPr lang="en-US" altLang="ko-KR" sz="1000" dirty="0"/>
              <a:t>- </a:t>
            </a:r>
            <a:r>
              <a:rPr lang="ko-KR" altLang="en-US" sz="1000" dirty="0" smtClean="0"/>
              <a:t>신규 지역 또는 인프라 활용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품질개선 및 새로운 아이디어 적용 등 해당상품에 적용된 기획과정 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454" y="24492"/>
            <a:ext cx="9142545" cy="738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교육요소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및 </a:t>
            </a:r>
            <a:r>
              <a:rPr lang="ko-KR" alt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문화활용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여행상품에 교육적 요소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역사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스토리텔링</a:t>
            </a:r>
            <a:r>
              <a:rPr lang="ko-KR" altLang="en-US" sz="1000" dirty="0" smtClean="0"/>
              <a:t> 등</a:t>
            </a:r>
            <a:r>
              <a:rPr lang="en-US" altLang="ko-KR" sz="1000" dirty="0" smtClean="0"/>
              <a:t>) </a:t>
            </a:r>
            <a:r>
              <a:rPr lang="ko-KR" altLang="en-US" sz="1000" dirty="0" smtClean="0"/>
              <a:t>또는 </a:t>
            </a:r>
            <a:r>
              <a:rPr lang="ko-KR" altLang="en-US" sz="1000" dirty="0" err="1" smtClean="0"/>
              <a:t>공식축제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문화예술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공연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어울림 마당 등</a:t>
            </a:r>
            <a:r>
              <a:rPr lang="en-US" altLang="ko-KR" sz="1000" dirty="0" smtClean="0"/>
              <a:t>) </a:t>
            </a:r>
            <a:r>
              <a:rPr lang="ko-KR" altLang="en-US" sz="1000" dirty="0" smtClean="0"/>
              <a:t>등을 활용하였다면 작성</a:t>
            </a:r>
          </a:p>
          <a:p>
            <a:r>
              <a:rPr lang="en-US" altLang="ko-KR" sz="1000" dirty="0" smtClean="0"/>
              <a:t>   - </a:t>
            </a:r>
            <a:r>
              <a:rPr lang="ko-KR" altLang="en-US" sz="1000" dirty="0" smtClean="0"/>
              <a:t>만일 없다면 </a:t>
            </a:r>
            <a:r>
              <a:rPr lang="en-US" altLang="ko-KR" sz="1000" dirty="0" smtClean="0"/>
              <a:t>‘</a:t>
            </a:r>
            <a:r>
              <a:rPr lang="ko-KR" altLang="en-US" sz="1000" dirty="0" smtClean="0"/>
              <a:t>교육</a:t>
            </a:r>
            <a:r>
              <a:rPr lang="en-US" altLang="ko-KR" sz="1000" dirty="0" smtClean="0"/>
              <a:t>&amp;</a:t>
            </a:r>
            <a:r>
              <a:rPr lang="ko-KR" altLang="en-US" sz="1000" dirty="0" smtClean="0"/>
              <a:t>문화 요소 없음</a:t>
            </a:r>
            <a:r>
              <a:rPr lang="en-US" altLang="ko-KR" sz="1000" dirty="0" smtClean="0"/>
              <a:t>’</a:t>
            </a:r>
            <a:r>
              <a:rPr lang="ko-KR" altLang="en-US" sz="1000" dirty="0" smtClean="0"/>
              <a:t>이라고 표기해도 되나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가급적 연관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특정 기간이나 계절에 체험 기회를 부여하거나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자유시간을 활용하여 이용토록 하</a:t>
            </a:r>
            <a:endParaRPr lang="en-US" altLang="ko-KR" sz="1000" dirty="0" smtClean="0"/>
          </a:p>
          <a:p>
            <a:r>
              <a:rPr lang="en-US" altLang="ko-KR" sz="1000" dirty="0" smtClean="0"/>
              <a:t>    </a:t>
            </a:r>
            <a:r>
              <a:rPr lang="ko-KR" altLang="en-US" sz="1000" dirty="0" smtClean="0"/>
              <a:t> 는 등의 방법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지어 서술하면 점수 획득에 도움이 됨 </a:t>
            </a:r>
            <a:r>
              <a:rPr lang="en-US" altLang="ko-KR" sz="1000" dirty="0" smtClean="0"/>
              <a:t>/ - </a:t>
            </a:r>
            <a:r>
              <a:rPr lang="ko-KR" altLang="en-US" sz="1000" dirty="0" err="1" smtClean="0"/>
              <a:t>자유서식</a:t>
            </a:r>
            <a:r>
              <a:rPr lang="en-US" altLang="ko-KR" sz="1000" dirty="0" smtClean="0"/>
              <a:t>, PPT1</a:t>
            </a:r>
            <a:r>
              <a:rPr lang="ko-KR" altLang="en-US" sz="1000" dirty="0" smtClean="0"/>
              <a:t>페이지 이내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그림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사진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사용 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740352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4492"/>
            <a:ext cx="9144000" cy="738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여행일정 적합성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기본적인 주제와 컨셉에 따라 여행소비자를 위해 볼거리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먹을거리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즐길거리</a:t>
            </a:r>
            <a:r>
              <a:rPr lang="en-US" altLang="ko-KR" sz="1000" dirty="0" smtClean="0"/>
              <a:t> </a:t>
            </a:r>
            <a:r>
              <a:rPr lang="ko-KR" altLang="en-US" sz="1000" dirty="0" smtClean="0"/>
              <a:t>등을 제공하거나 자유시간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이동시간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소요시간 등을 적정하게 </a:t>
            </a:r>
            <a:endParaRPr lang="en-US" altLang="ko-KR" sz="1000" dirty="0" smtClean="0"/>
          </a:p>
          <a:p>
            <a:pPr fontAlgn="base"/>
            <a:r>
              <a:rPr lang="en-US" altLang="ko-KR" sz="1000" dirty="0" smtClean="0"/>
              <a:t>     </a:t>
            </a:r>
            <a:r>
              <a:rPr lang="ko-KR" altLang="en-US" sz="1000" dirty="0" smtClean="0"/>
              <a:t>반영하여 소비자 만족도를 높이는지 등을 구체적으로 작성</a:t>
            </a:r>
            <a:endParaRPr lang="en-US" altLang="ko-KR" sz="1000" dirty="0" smtClean="0"/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여행상품의 일정이 상품의 기획 의도 및 목적에 부합하는지에 대해 작성 </a:t>
            </a:r>
            <a:r>
              <a:rPr lang="en-US" altLang="ko-KR" sz="1000" dirty="0" smtClean="0"/>
              <a:t>/ -</a:t>
            </a:r>
            <a:r>
              <a:rPr lang="ko-KR" altLang="en-US" sz="1000" dirty="0" smtClean="0"/>
              <a:t> </a:t>
            </a:r>
            <a:r>
              <a:rPr lang="en-US" altLang="ko-KR" sz="1000" dirty="0" smtClean="0"/>
              <a:t>PPT1</a:t>
            </a:r>
            <a:r>
              <a:rPr lang="ko-KR" altLang="en-US" sz="1000" dirty="0" smtClean="0"/>
              <a:t>페이지 이내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그림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사진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사용 가능</a:t>
            </a:r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246844" y="366772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접수상품명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 userDrawn="1"/>
        </p:nvSpPr>
        <p:spPr>
          <a:xfrm>
            <a:off x="246844" y="3604858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테마구분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246844" y="1322148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1945712" y="1717358"/>
            <a:ext cx="71982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17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개시도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서울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세종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광주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대구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대전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부산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울산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인천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강원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경기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경남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경북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전북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충남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충북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제주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중 </a:t>
            </a:r>
            <a:r>
              <a:rPr lang="ko-KR" altLang="en-US" sz="1050" b="1" dirty="0" err="1" smtClean="0">
                <a:solidFill>
                  <a:schemeClr val="tx2">
                    <a:lumMod val="75000"/>
                  </a:schemeClr>
                </a:solidFill>
              </a:rPr>
              <a:t>택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</a:p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지역이 겹치는 경우 작성법 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전국일주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2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개 지역 중복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전북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), 3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개 지역 중복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경남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경북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전남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ko-KR" altLang="en-US" sz="105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246844" y="4282362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이용교통구분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46844" y="4967046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이용숙박구분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46844" y="5660194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숙박일수구분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945712" y="6055404"/>
            <a:ext cx="68579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테마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이용교통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이용숙박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숙박일수 구분은 반드시 </a:t>
            </a:r>
            <a:r>
              <a:rPr lang="ko-KR" altLang="en-US" sz="1050" b="1" dirty="0">
                <a:solidFill>
                  <a:srgbClr val="FF0000"/>
                </a:solidFill>
              </a:rPr>
              <a:t>비중이 가장 높은 항목 하나만 남기고 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나머지 내용 삭제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!</a:t>
            </a:r>
            <a:endParaRPr lang="ko-KR" altLang="en-US" sz="105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246844" y="2366132"/>
            <a:ext cx="156966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계절구분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945712" y="2761342"/>
            <a:ext cx="71982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4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여름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가을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겨울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중 </a:t>
            </a:r>
            <a:r>
              <a:rPr lang="ko-KR" altLang="en-US" sz="1050" b="1" dirty="0" err="1" smtClean="0">
                <a:solidFill>
                  <a:schemeClr val="tx2">
                    <a:lumMod val="75000"/>
                  </a:schemeClr>
                </a:solidFill>
              </a:rPr>
              <a:t>택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</a:p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계절이 겹치는 경우 작성법 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: 2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가을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), 3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여름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가을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), 4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계절상품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계절무관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ko-KR" altLang="en-US" sz="105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03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3778"/>
            <a:ext cx="9144000" cy="61555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환경보호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공정여행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친환경 업체 또는 관련 수단 이용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자연 및 문화재 보호를 위한 안내 및 운영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현지물품 구매 또는 체험 등을 작성</a:t>
            </a:r>
            <a:endParaRPr lang="en-US" altLang="ko-KR" sz="10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여행상품의 환경보호 및 현지와의 공생 연관성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공정여행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4004" y="0"/>
            <a:ext cx="9139995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판매관리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광고계획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‘</a:t>
            </a:r>
            <a:r>
              <a:rPr lang="ko-KR" altLang="en-US" sz="1000" dirty="0" smtClean="0"/>
              <a:t>안전여행상품</a:t>
            </a:r>
            <a:r>
              <a:rPr lang="en-US" altLang="ko-KR" sz="1000" dirty="0" smtClean="0"/>
              <a:t>’</a:t>
            </a:r>
            <a:r>
              <a:rPr lang="ko-KR" altLang="en-US" sz="1000" dirty="0" smtClean="0"/>
              <a:t>에 선정 될 경우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판매관리 및 광고 계획을 작성 </a:t>
            </a:r>
            <a:r>
              <a:rPr lang="en-US" altLang="ko-KR" sz="1000" dirty="0" smtClean="0"/>
              <a:t>/ - </a:t>
            </a:r>
            <a:r>
              <a:rPr lang="ko-KR" altLang="en-US" sz="1000" dirty="0" smtClean="0"/>
              <a:t>해당 상품의 실적 관리 및 보고 방안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인원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부서</a:t>
            </a:r>
            <a:r>
              <a:rPr lang="en-US" altLang="ko-KR" sz="1000" dirty="0" smtClean="0"/>
              <a:t>) </a:t>
            </a:r>
            <a:r>
              <a:rPr lang="ko-KR" altLang="en-US" sz="1000" dirty="0" smtClean="0"/>
              <a:t>지정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구체적인 광고 계획 등을 작성</a:t>
            </a:r>
            <a:endParaRPr lang="en-US" altLang="ko-KR" sz="1000" dirty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246844" y="756605"/>
            <a:ext cx="1569660" cy="36933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여행상품가격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246844" y="1630094"/>
            <a:ext cx="1569660" cy="36933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포함사항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2017720" y="756605"/>
            <a:ext cx="898096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성수기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5650116" y="756540"/>
            <a:ext cx="898096" cy="369332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비수기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102311" y="1150761"/>
            <a:ext cx="209384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ko-KR" altLang="en-US" sz="1050" b="1" dirty="0">
                <a:solidFill>
                  <a:schemeClr val="tx2">
                    <a:lumMod val="75000"/>
                  </a:schemeClr>
                </a:solidFill>
              </a:rPr>
              <a:t>성인 </a:t>
            </a:r>
            <a:r>
              <a:rPr lang="en-US" altLang="ko-KR" sz="1050" b="1" dirty="0">
                <a:solidFill>
                  <a:schemeClr val="tx2">
                    <a:lumMod val="75000"/>
                  </a:schemeClr>
                </a:solidFill>
              </a:rPr>
              <a:t>1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인 기준 상품가격 작성</a:t>
            </a:r>
            <a:endParaRPr lang="ko-KR" altLang="en-US" sz="105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2017720" y="1630029"/>
            <a:ext cx="898096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교통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2017720" y="2206093"/>
            <a:ext cx="898096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숙박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2017720" y="2782092"/>
            <a:ext cx="898096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식사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2017720" y="3358156"/>
            <a:ext cx="898096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쇼핑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직선 연결선 12"/>
          <p:cNvCxnSpPr/>
          <p:nvPr userDrawn="1"/>
        </p:nvCxnSpPr>
        <p:spPr>
          <a:xfrm>
            <a:off x="107504" y="1476620"/>
            <a:ext cx="885698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 userDrawn="1"/>
        </p:nvSpPr>
        <p:spPr>
          <a:xfrm>
            <a:off x="2017720" y="3943577"/>
            <a:ext cx="898096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옵션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3102311" y="4334849"/>
            <a:ext cx="55771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교통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숙박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식사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쇼핑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 옵션 항목은 주요한 사항만 작성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없는 경우에는 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‘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없음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’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으로 표기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ko-KR" altLang="en-US" sz="105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6" name="직선 연결선 15"/>
          <p:cNvCxnSpPr/>
          <p:nvPr userDrawn="1"/>
        </p:nvCxnSpPr>
        <p:spPr>
          <a:xfrm>
            <a:off x="107504" y="4667080"/>
            <a:ext cx="885698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 userDrawn="1"/>
        </p:nvSpPr>
        <p:spPr>
          <a:xfrm>
            <a:off x="246844" y="4796426"/>
            <a:ext cx="1569660" cy="36933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b="1" spc="-1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가격 산출내용</a:t>
            </a:r>
            <a:endParaRPr lang="ko-KR" altLang="en-US" b="1" spc="-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246844" y="5290997"/>
            <a:ext cx="15696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가격결정의 </a:t>
            </a:r>
            <a:r>
              <a:rPr lang="ko-KR" altLang="en-US" sz="1050" b="1" dirty="0">
                <a:solidFill>
                  <a:schemeClr val="tx2">
                    <a:lumMod val="75000"/>
                  </a:schemeClr>
                </a:solidFill>
              </a:rPr>
              <a:t>핵심요소를 기반으로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설명</a:t>
            </a:r>
            <a:endParaRPr lang="en-US" altLang="ko-KR" sz="105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ko-KR" altLang="en-US" sz="4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가격책정 이유와 근거 등을 작성하되</a:t>
            </a:r>
            <a:r>
              <a:rPr lang="en-US" altLang="ko-KR" sz="105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각 </a:t>
            </a:r>
            <a:r>
              <a:rPr lang="ko-KR" altLang="en-US" sz="1050" b="1" dirty="0" err="1" smtClean="0">
                <a:solidFill>
                  <a:schemeClr val="tx2">
                    <a:lumMod val="75000"/>
                  </a:schemeClr>
                </a:solidFill>
              </a:rPr>
              <a:t>요소별로</a:t>
            </a:r>
            <a:r>
              <a:rPr lang="ko-KR" altLang="en-US" sz="1050" b="1" dirty="0" smtClean="0">
                <a:solidFill>
                  <a:schemeClr val="tx2">
                    <a:lumMod val="75000"/>
                  </a:schemeClr>
                </a:solidFill>
              </a:rPr>
              <a:t> 구체적인 금액 표기는 필수사항이 아니므로 선택적으로 작성</a:t>
            </a:r>
            <a:endParaRPr lang="en-US" altLang="ko-KR" sz="105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0" y="28296"/>
            <a:ext cx="9144000" cy="4308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가격 합리성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여행상품의 가격을 구체적으로 작성하고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포함사항과 </a:t>
            </a:r>
            <a:r>
              <a:rPr lang="ko-KR" altLang="en-US" sz="1000" dirty="0" err="1" smtClean="0"/>
              <a:t>불포함사항</a:t>
            </a:r>
            <a:r>
              <a:rPr lang="ko-KR" altLang="en-US" sz="1000" dirty="0" smtClean="0"/>
              <a:t> 등을 명확히 하여 가격책정 이유와 근거 등을 작성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76207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7749"/>
            <a:ext cx="914400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취소료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규정 합리성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소비자에게 표기하는 방법 그대로를 작성하고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특약을 사용하는 경우 사유 등을 작성</a:t>
            </a:r>
            <a:endParaRPr lang="en-US" altLang="ko-KR" sz="1000" dirty="0" smtClean="0"/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여행상품에 적용되는 </a:t>
            </a:r>
            <a:r>
              <a:rPr lang="ko-KR" altLang="en-US" sz="1000" dirty="0" err="1" smtClean="0"/>
              <a:t>취소료</a:t>
            </a:r>
            <a:r>
              <a:rPr lang="ko-KR" altLang="en-US" sz="1000" dirty="0" smtClean="0"/>
              <a:t> 규정을 작성하고 근거 및 사유를 작성 </a:t>
            </a:r>
            <a:r>
              <a:rPr lang="en-US" altLang="ko-KR" sz="1000" dirty="0" smtClean="0"/>
              <a:t>/ -</a:t>
            </a:r>
            <a:r>
              <a:rPr lang="ko-KR" altLang="en-US" sz="1000" dirty="0" smtClean="0"/>
              <a:t> </a:t>
            </a:r>
            <a:r>
              <a:rPr lang="en-US" altLang="ko-KR" sz="1000" dirty="0" smtClean="0"/>
              <a:t>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454" y="24492"/>
            <a:ext cx="9142545" cy="738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선택관광 적정성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spc="0" dirty="0" smtClean="0"/>
              <a:t>해당 여행상품에 반영되어 있는 모든 </a:t>
            </a:r>
            <a:r>
              <a:rPr lang="ko-KR" altLang="en-US" sz="1000" spc="0" dirty="0" err="1" smtClean="0"/>
              <a:t>선택관광을</a:t>
            </a:r>
            <a:r>
              <a:rPr lang="ko-KR" altLang="en-US" sz="1000" spc="0" baseline="0" dirty="0" smtClean="0"/>
              <a:t> 소비자에게 제공하는 내용 작성  </a:t>
            </a:r>
            <a:r>
              <a:rPr lang="en-US" altLang="ko-KR" sz="1000" spc="0" baseline="0" dirty="0" smtClean="0"/>
              <a:t>/ </a:t>
            </a:r>
            <a:r>
              <a:rPr lang="en-US" altLang="ko-KR" sz="1000" spc="0" dirty="0" smtClean="0"/>
              <a:t> - </a:t>
            </a:r>
            <a:r>
              <a:rPr lang="ko-KR" altLang="en-US" sz="1000" spc="0" dirty="0" smtClean="0"/>
              <a:t>선택관광 일정이 없다면 </a:t>
            </a:r>
            <a:r>
              <a:rPr lang="en-US" altLang="ko-KR" sz="1000" spc="0" dirty="0" smtClean="0"/>
              <a:t>‘</a:t>
            </a:r>
            <a:r>
              <a:rPr lang="ko-KR" altLang="en-US" sz="1000" spc="0" dirty="0" smtClean="0"/>
              <a:t>선택관광 일정 없음</a:t>
            </a:r>
            <a:r>
              <a:rPr lang="en-US" altLang="ko-KR" sz="1000" spc="0" dirty="0" smtClean="0"/>
              <a:t>’</a:t>
            </a:r>
            <a:r>
              <a:rPr lang="ko-KR" altLang="en-US" sz="1000" spc="0" dirty="0" smtClean="0"/>
              <a:t>으로</a:t>
            </a:r>
            <a:r>
              <a:rPr lang="ko-KR" altLang="en-US" sz="1000" spc="0" baseline="0" dirty="0" smtClean="0"/>
              <a:t> 작성</a:t>
            </a:r>
            <a:endParaRPr lang="en-US" altLang="ko-KR" sz="1000" spc="0" dirty="0" smtClean="0"/>
          </a:p>
          <a:p>
            <a:r>
              <a:rPr lang="en-US" altLang="ko-KR" sz="1000" spc="0" dirty="0" smtClean="0"/>
              <a:t>   - </a:t>
            </a:r>
            <a:r>
              <a:rPr lang="ko-KR" altLang="en-US" sz="1000" spc="0" dirty="0" err="1" smtClean="0"/>
              <a:t>선택관광의</a:t>
            </a:r>
            <a:r>
              <a:rPr lang="ko-KR" altLang="en-US" sz="1000" spc="0" dirty="0" smtClean="0"/>
              <a:t> 유무를 평가하는 것이 아니며</a:t>
            </a:r>
            <a:r>
              <a:rPr lang="en-US" altLang="ko-KR" sz="1000" spc="0" dirty="0" smtClean="0"/>
              <a:t>,</a:t>
            </a:r>
            <a:r>
              <a:rPr lang="ko-KR" altLang="en-US" sz="1000" spc="0" dirty="0" smtClean="0"/>
              <a:t> 정보의 구체성</a:t>
            </a:r>
            <a:r>
              <a:rPr lang="en-US" altLang="ko-KR" sz="1000" spc="0" dirty="0" smtClean="0"/>
              <a:t>(</a:t>
            </a:r>
            <a:r>
              <a:rPr lang="ko-KR" altLang="en-US" sz="1000" spc="0" dirty="0" smtClean="0"/>
              <a:t>일시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smtClean="0"/>
              <a:t>장소</a:t>
            </a:r>
            <a:r>
              <a:rPr lang="en-US" altLang="ko-KR" sz="1000" spc="0" dirty="0" smtClean="0"/>
              <a:t>,</a:t>
            </a:r>
            <a:r>
              <a:rPr lang="ko-KR" altLang="en-US" sz="1000" spc="0" dirty="0" smtClean="0"/>
              <a:t> 소요시간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smtClean="0"/>
              <a:t>금액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err="1" smtClean="0"/>
              <a:t>대기정보</a:t>
            </a:r>
            <a:r>
              <a:rPr lang="ko-KR" altLang="en-US" sz="1000" spc="0" dirty="0" smtClean="0"/>
              <a:t> 등</a:t>
            </a:r>
            <a:r>
              <a:rPr lang="en-US" altLang="ko-KR" sz="1000" spc="0" dirty="0" smtClean="0"/>
              <a:t>)</a:t>
            </a:r>
            <a:r>
              <a:rPr lang="ko-KR" altLang="en-US" sz="1000" spc="0" dirty="0" smtClean="0"/>
              <a:t>과 소비자 알림</a:t>
            </a:r>
            <a:r>
              <a:rPr lang="en-US" altLang="ko-KR" sz="1000" spc="0" dirty="0" smtClean="0"/>
              <a:t>(</a:t>
            </a:r>
            <a:r>
              <a:rPr lang="ko-KR" altLang="en-US" sz="1000" spc="0" dirty="0" smtClean="0"/>
              <a:t>정보제공</a:t>
            </a:r>
            <a:r>
              <a:rPr lang="en-US" altLang="ko-KR" sz="1000" spc="0" dirty="0" smtClean="0"/>
              <a:t>)</a:t>
            </a:r>
            <a:r>
              <a:rPr lang="ko-KR" altLang="en-US" sz="1000" spc="0" dirty="0" smtClean="0"/>
              <a:t> 및</a:t>
            </a:r>
            <a:r>
              <a:rPr lang="en-US" altLang="ko-KR" sz="1000" spc="0" dirty="0" smtClean="0"/>
              <a:t> </a:t>
            </a:r>
            <a:r>
              <a:rPr lang="ko-KR" altLang="en-US" sz="1000" spc="0" dirty="0" smtClean="0"/>
              <a:t>여행상품의 목적 </a:t>
            </a:r>
            <a:r>
              <a:rPr lang="ko-KR" altLang="en-US" sz="1000" spc="0" dirty="0" err="1" smtClean="0"/>
              <a:t>부합성</a:t>
            </a:r>
            <a:endParaRPr lang="en-US" altLang="ko-KR" sz="1000" spc="0" dirty="0" smtClean="0"/>
          </a:p>
          <a:p>
            <a:r>
              <a:rPr lang="en-US" altLang="ko-KR" sz="1000" spc="0" dirty="0" smtClean="0"/>
              <a:t>     </a:t>
            </a:r>
            <a:r>
              <a:rPr lang="ko-KR" altLang="en-US" sz="1000" spc="0" dirty="0" smtClean="0"/>
              <a:t>등을 평가하는 것임 </a:t>
            </a:r>
            <a:r>
              <a:rPr lang="en-US" altLang="ko-KR" sz="1000" spc="0" dirty="0" smtClean="0"/>
              <a:t>/ -</a:t>
            </a:r>
            <a:r>
              <a:rPr lang="ko-KR" altLang="en-US" sz="1000" spc="0" dirty="0" smtClean="0"/>
              <a:t> </a:t>
            </a:r>
            <a:r>
              <a:rPr lang="en-US" altLang="ko-KR" sz="1000" spc="0" dirty="0" smtClean="0"/>
              <a:t>PPT1</a:t>
            </a:r>
            <a:r>
              <a:rPr lang="ko-KR" altLang="en-US" sz="1000" spc="0" dirty="0" smtClean="0"/>
              <a:t>페이지 이내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smtClean="0"/>
              <a:t>그림</a:t>
            </a:r>
            <a:r>
              <a:rPr lang="en-US" altLang="ko-KR" sz="1000" spc="0" dirty="0" smtClean="0"/>
              <a:t>(</a:t>
            </a:r>
            <a:r>
              <a:rPr lang="ko-KR" altLang="en-US" sz="1000" spc="0" dirty="0" smtClean="0"/>
              <a:t>사진</a:t>
            </a:r>
            <a:r>
              <a:rPr lang="en-US" altLang="ko-KR" sz="1000" spc="0" dirty="0" smtClean="0"/>
              <a:t>)</a:t>
            </a:r>
            <a:r>
              <a:rPr lang="ko-KR" altLang="en-US" sz="1000" spc="0" dirty="0" smtClean="0"/>
              <a:t>사용 가능</a:t>
            </a:r>
            <a:endParaRPr lang="ko-KR" altLang="en-US" sz="1000" spc="0" dirty="0"/>
          </a:p>
        </p:txBody>
      </p:sp>
    </p:spTree>
    <p:extLst>
      <p:ext uri="{BB962C8B-B14F-4D97-AF65-F5344CB8AC3E}">
        <p14:creationId xmlns:p14="http://schemas.microsoft.com/office/powerpoint/2010/main" val="110930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454" y="24492"/>
            <a:ext cx="9142545" cy="738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▶상품내용</a:t>
            </a:r>
            <a:r>
              <a:rPr lang="en-US" altLang="ko-KR" sz="1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쇼핑 적정성</a:t>
            </a:r>
            <a:r>
              <a:rPr lang="en-US" altLang="ko-KR" sz="1000" b="1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spc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spc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spc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spc="0" dirty="0" smtClean="0"/>
          </a:p>
          <a:p>
            <a:pPr fontAlgn="base"/>
            <a:r>
              <a:rPr lang="en-US" altLang="ko-KR" sz="1000" spc="0" dirty="0" smtClean="0"/>
              <a:t>   - </a:t>
            </a:r>
            <a:r>
              <a:rPr lang="ko-KR" altLang="en-US" sz="1000" spc="0" dirty="0" smtClean="0"/>
              <a:t>해당 여행상품에 반영되어 있는 모든 쇼핑 일정을</a:t>
            </a:r>
            <a:r>
              <a:rPr lang="ko-KR" altLang="en-US" sz="1000" spc="0" baseline="0" dirty="0" smtClean="0"/>
              <a:t> 소비자에게 제공하는 내용 작성  </a:t>
            </a:r>
            <a:r>
              <a:rPr lang="en-US" altLang="ko-KR" sz="1000" spc="0" baseline="0" dirty="0" smtClean="0"/>
              <a:t>/ </a:t>
            </a:r>
            <a:r>
              <a:rPr lang="en-US" altLang="ko-KR" sz="1000" spc="0" dirty="0" smtClean="0"/>
              <a:t> - </a:t>
            </a:r>
            <a:r>
              <a:rPr lang="ko-KR" altLang="en-US" sz="1000" spc="0" dirty="0" smtClean="0"/>
              <a:t>쇼핑 일정이 없다면 </a:t>
            </a:r>
            <a:r>
              <a:rPr lang="en-US" altLang="ko-KR" sz="1000" spc="0" dirty="0" smtClean="0"/>
              <a:t>‘</a:t>
            </a:r>
            <a:r>
              <a:rPr lang="ko-KR" altLang="en-US" sz="1000" spc="0" dirty="0" err="1" smtClean="0"/>
              <a:t>쇼핑일정</a:t>
            </a:r>
            <a:r>
              <a:rPr lang="ko-KR" altLang="en-US" sz="1000" spc="0" dirty="0" smtClean="0"/>
              <a:t> 없음</a:t>
            </a:r>
            <a:r>
              <a:rPr lang="en-US" altLang="ko-KR" sz="1000" spc="0" dirty="0" smtClean="0"/>
              <a:t>’</a:t>
            </a:r>
            <a:r>
              <a:rPr lang="ko-KR" altLang="en-US" sz="1000" spc="0" dirty="0" smtClean="0"/>
              <a:t>으로</a:t>
            </a:r>
            <a:r>
              <a:rPr lang="ko-KR" altLang="en-US" sz="1000" spc="0" baseline="0" dirty="0" smtClean="0"/>
              <a:t> 작성</a:t>
            </a:r>
            <a:endParaRPr lang="en-US" altLang="ko-KR" sz="1000" spc="0" dirty="0" smtClean="0"/>
          </a:p>
          <a:p>
            <a:r>
              <a:rPr lang="en-US" altLang="ko-KR" sz="1000" spc="0" dirty="0" smtClean="0"/>
              <a:t>   - </a:t>
            </a:r>
            <a:r>
              <a:rPr lang="ko-KR" altLang="en-US" sz="1000" spc="0" dirty="0" smtClean="0"/>
              <a:t>쇼핑의 유무를 평가하는 것이 아니며</a:t>
            </a:r>
            <a:r>
              <a:rPr lang="en-US" altLang="ko-KR" sz="1000" spc="0" dirty="0" smtClean="0"/>
              <a:t>,</a:t>
            </a:r>
            <a:r>
              <a:rPr lang="ko-KR" altLang="en-US" sz="1000" spc="0" dirty="0" smtClean="0"/>
              <a:t> 정보의 구체성</a:t>
            </a:r>
            <a:r>
              <a:rPr lang="en-US" altLang="ko-KR" sz="1000" spc="0" dirty="0" smtClean="0"/>
              <a:t>(</a:t>
            </a:r>
            <a:r>
              <a:rPr lang="ko-KR" altLang="en-US" sz="1000" spc="0" dirty="0" err="1" smtClean="0"/>
              <a:t>쇼핑목록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smtClean="0"/>
              <a:t>소요시간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smtClean="0"/>
              <a:t>환불 등</a:t>
            </a:r>
            <a:r>
              <a:rPr lang="en-US" altLang="ko-KR" sz="1000" spc="0" dirty="0" smtClean="0"/>
              <a:t>)</a:t>
            </a:r>
            <a:r>
              <a:rPr lang="ko-KR" altLang="en-US" sz="1000" spc="0" dirty="0" smtClean="0"/>
              <a:t>과 소비자 알림</a:t>
            </a:r>
            <a:r>
              <a:rPr lang="en-US" altLang="ko-KR" sz="1000" spc="0" dirty="0" smtClean="0"/>
              <a:t>(</a:t>
            </a:r>
            <a:r>
              <a:rPr lang="ko-KR" altLang="en-US" sz="1000" spc="0" dirty="0" smtClean="0"/>
              <a:t>정보제공</a:t>
            </a:r>
            <a:r>
              <a:rPr lang="en-US" altLang="ko-KR" sz="1000" spc="0" dirty="0" smtClean="0"/>
              <a:t>)</a:t>
            </a:r>
            <a:r>
              <a:rPr lang="ko-KR" altLang="en-US" sz="1000" spc="0" dirty="0" smtClean="0"/>
              <a:t> 및</a:t>
            </a:r>
            <a:r>
              <a:rPr lang="en-US" altLang="ko-KR" sz="1000" spc="0" dirty="0" smtClean="0"/>
              <a:t> </a:t>
            </a:r>
            <a:r>
              <a:rPr lang="ko-KR" altLang="en-US" sz="1000" spc="0" dirty="0" smtClean="0"/>
              <a:t>상품의 목적 </a:t>
            </a:r>
            <a:r>
              <a:rPr lang="ko-KR" altLang="en-US" sz="1000" spc="0" dirty="0" err="1" smtClean="0"/>
              <a:t>부합성</a:t>
            </a:r>
            <a:r>
              <a:rPr lang="ko-KR" altLang="en-US" sz="1000" spc="0" dirty="0" smtClean="0"/>
              <a:t> 등을 평가하는 것임</a:t>
            </a:r>
            <a:endParaRPr lang="en-US" altLang="ko-KR" sz="1000" spc="0" dirty="0" smtClean="0"/>
          </a:p>
          <a:p>
            <a:r>
              <a:rPr lang="en-US" altLang="ko-KR" sz="1000" spc="0" dirty="0" smtClean="0"/>
              <a:t>   -</a:t>
            </a:r>
            <a:r>
              <a:rPr lang="ko-KR" altLang="en-US" sz="1000" spc="0" dirty="0" smtClean="0"/>
              <a:t> </a:t>
            </a:r>
            <a:r>
              <a:rPr lang="en-US" altLang="ko-KR" sz="1000" spc="0" dirty="0" smtClean="0"/>
              <a:t>PPT1</a:t>
            </a:r>
            <a:r>
              <a:rPr lang="ko-KR" altLang="en-US" sz="1000" spc="0" dirty="0" smtClean="0"/>
              <a:t>페이지 이내</a:t>
            </a:r>
            <a:r>
              <a:rPr lang="en-US" altLang="ko-KR" sz="1000" spc="0" dirty="0" smtClean="0"/>
              <a:t>, </a:t>
            </a:r>
            <a:r>
              <a:rPr lang="ko-KR" altLang="en-US" sz="1000" spc="0" dirty="0" smtClean="0"/>
              <a:t>그림</a:t>
            </a:r>
            <a:r>
              <a:rPr lang="en-US" altLang="ko-KR" sz="1000" spc="0" dirty="0" smtClean="0"/>
              <a:t>(</a:t>
            </a:r>
            <a:r>
              <a:rPr lang="ko-KR" altLang="en-US" sz="1000" spc="0" dirty="0" smtClean="0"/>
              <a:t>사진</a:t>
            </a:r>
            <a:r>
              <a:rPr lang="en-US" altLang="ko-KR" sz="1000" spc="0" dirty="0" smtClean="0"/>
              <a:t>)</a:t>
            </a:r>
            <a:r>
              <a:rPr lang="ko-KR" altLang="en-US" sz="1000" spc="0" dirty="0" smtClean="0"/>
              <a:t>사용 가능</a:t>
            </a:r>
            <a:endParaRPr lang="ko-KR" altLang="en-US" sz="1000" spc="0" dirty="0"/>
          </a:p>
        </p:txBody>
      </p:sp>
    </p:spTree>
    <p:extLst>
      <p:ext uri="{BB962C8B-B14F-4D97-AF65-F5344CB8AC3E}">
        <p14:creationId xmlns:p14="http://schemas.microsoft.com/office/powerpoint/2010/main" val="183211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6040"/>
            <a:ext cx="9144000" cy="738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▶안전운영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안전관리계획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 smtClean="0"/>
              <a:t>안전여행을 위한 안전관리 활동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계획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의지 등을 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안전부서 운영</a:t>
            </a:r>
            <a:r>
              <a:rPr lang="en-US" altLang="ko-KR" sz="1000" dirty="0"/>
              <a:t>(</a:t>
            </a:r>
            <a:r>
              <a:rPr lang="ko-KR" altLang="en-US" sz="1000" dirty="0"/>
              <a:t>지정</a:t>
            </a:r>
            <a:r>
              <a:rPr lang="en-US" altLang="ko-KR" sz="1000" dirty="0"/>
              <a:t>) </a:t>
            </a:r>
            <a:r>
              <a:rPr lang="ko-KR" altLang="en-US" sz="1000" dirty="0" smtClean="0"/>
              <a:t>현황 또는 향후 운영계획을 작성</a:t>
            </a:r>
            <a:endParaRPr lang="en-US" altLang="ko-KR" sz="10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안전을 반영한 </a:t>
            </a:r>
            <a:r>
              <a:rPr lang="ko-KR" altLang="en-US" sz="1000" dirty="0" smtClean="0"/>
              <a:t>상품기획</a:t>
            </a:r>
            <a:r>
              <a:rPr lang="en-US" altLang="ko-KR" sz="1000" dirty="0"/>
              <a:t>/</a:t>
            </a:r>
            <a:r>
              <a:rPr lang="ko-KR" altLang="en-US" sz="1000" dirty="0"/>
              <a:t>광고 </a:t>
            </a:r>
            <a:r>
              <a:rPr lang="ko-KR" altLang="en-US" sz="1000" dirty="0" smtClean="0"/>
              <a:t>등 업무반영 사항 작성 </a:t>
            </a:r>
            <a:r>
              <a:rPr lang="en-US" altLang="ko-KR" sz="800" b="1" dirty="0" smtClean="0"/>
              <a:t>* </a:t>
            </a:r>
            <a:r>
              <a:rPr lang="ko-KR" altLang="en-US" sz="800" b="1" dirty="0" smtClean="0"/>
              <a:t>인력 및 교육 관련 현황</a:t>
            </a:r>
            <a:r>
              <a:rPr lang="en-US" altLang="ko-KR" sz="800" b="1" dirty="0" smtClean="0"/>
              <a:t>&amp;</a:t>
            </a:r>
            <a:r>
              <a:rPr lang="ko-KR" altLang="en-US" sz="800" b="1" dirty="0" smtClean="0"/>
              <a:t>운영은 다음 </a:t>
            </a:r>
            <a:r>
              <a:rPr lang="en-US" altLang="ko-KR" sz="800" b="1" dirty="0" smtClean="0"/>
              <a:t>‘</a:t>
            </a:r>
            <a:r>
              <a:rPr lang="ko-KR" altLang="en-US" sz="800" b="1" dirty="0" smtClean="0"/>
              <a:t>슬라이드</a:t>
            </a:r>
            <a:r>
              <a:rPr lang="en-US" altLang="ko-KR" sz="800" b="1" dirty="0" smtClean="0"/>
              <a:t>’</a:t>
            </a:r>
            <a:r>
              <a:rPr lang="ko-KR" altLang="en-US" sz="800" b="1" dirty="0" smtClean="0"/>
              <a:t>에 별도 작성하게 되어 있으므로 본 페이지에는 작성하지 않도록 함</a:t>
            </a:r>
            <a:endParaRPr lang="en-US" altLang="ko-KR" sz="1000" b="1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 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 smtClean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05948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5167"/>
            <a:ext cx="9144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▶안전운영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안전인력현황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안전여행을 위한 귀사 인력운영에 관하여 </a:t>
            </a:r>
            <a:r>
              <a:rPr lang="ko-KR" altLang="en-US" sz="1000" dirty="0" smtClean="0"/>
              <a:t>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안전인력 수</a:t>
            </a:r>
            <a:r>
              <a:rPr lang="en-US" altLang="ko-KR" sz="1000" dirty="0"/>
              <a:t>, </a:t>
            </a:r>
            <a:r>
              <a:rPr lang="ko-KR" altLang="en-US" sz="1000" dirty="0"/>
              <a:t>자격현황</a:t>
            </a:r>
            <a:r>
              <a:rPr lang="en-US" altLang="ko-KR" sz="1000" dirty="0"/>
              <a:t>, </a:t>
            </a:r>
            <a:r>
              <a:rPr lang="ko-KR" altLang="en-US" sz="1000" dirty="0"/>
              <a:t>업무구분</a:t>
            </a:r>
            <a:r>
              <a:rPr lang="en-US" altLang="ko-KR" sz="1000" dirty="0"/>
              <a:t>(</a:t>
            </a:r>
            <a:r>
              <a:rPr lang="ko-KR" altLang="en-US" sz="1000" dirty="0"/>
              <a:t>종사형태</a:t>
            </a:r>
            <a:r>
              <a:rPr lang="en-US" altLang="ko-KR" sz="1000" dirty="0"/>
              <a:t>), </a:t>
            </a:r>
            <a:r>
              <a:rPr lang="ko-KR" altLang="en-US" sz="1000" dirty="0"/>
              <a:t>인사관리</a:t>
            </a:r>
            <a:r>
              <a:rPr lang="en-US" altLang="ko-KR" sz="1000" dirty="0"/>
              <a:t>(</a:t>
            </a:r>
            <a:r>
              <a:rPr lang="ko-KR" altLang="en-US" sz="1000" dirty="0"/>
              <a:t>우수자 선발 등</a:t>
            </a:r>
            <a:r>
              <a:rPr lang="en-US" altLang="ko-KR" sz="1000" dirty="0"/>
              <a:t>), </a:t>
            </a:r>
            <a:r>
              <a:rPr lang="ko-KR" altLang="en-US" sz="1000" dirty="0"/>
              <a:t>인력수급계획 </a:t>
            </a:r>
            <a:r>
              <a:rPr lang="ko-KR" altLang="en-US" sz="1000" dirty="0" smtClean="0"/>
              <a:t>등</a:t>
            </a:r>
            <a:endParaRPr lang="en-US" altLang="ko-KR" sz="1000" dirty="0" smtClean="0"/>
          </a:p>
          <a:p>
            <a:r>
              <a:rPr lang="en-US" altLang="ko-KR" sz="800" b="1" dirty="0" smtClean="0"/>
              <a:t>      * </a:t>
            </a:r>
            <a:r>
              <a:rPr lang="ko-KR" altLang="en-US" sz="800" b="1" dirty="0" smtClean="0"/>
              <a:t>교육 관련 현황</a:t>
            </a:r>
            <a:r>
              <a:rPr lang="en-US" altLang="ko-KR" sz="800" b="1" dirty="0" smtClean="0"/>
              <a:t>&amp;</a:t>
            </a:r>
            <a:r>
              <a:rPr lang="ko-KR" altLang="en-US" sz="800" b="1" dirty="0" smtClean="0"/>
              <a:t>운영은 다음 </a:t>
            </a:r>
            <a:r>
              <a:rPr lang="en-US" altLang="ko-KR" sz="800" b="1" dirty="0" smtClean="0"/>
              <a:t>‘</a:t>
            </a:r>
            <a:r>
              <a:rPr lang="ko-KR" altLang="en-US" sz="800" b="1" dirty="0" smtClean="0"/>
              <a:t>슬라이드</a:t>
            </a:r>
            <a:r>
              <a:rPr lang="en-US" altLang="ko-KR" sz="800" b="1" dirty="0" smtClean="0"/>
              <a:t>’</a:t>
            </a:r>
            <a:r>
              <a:rPr lang="ko-KR" altLang="en-US" sz="800" b="1" dirty="0" smtClean="0"/>
              <a:t>에 별도 작성하게 되어 있으므로 본 페이지에는 작성하지 않도록 함</a:t>
            </a:r>
            <a:endParaRPr lang="en-US" altLang="ko-KR" sz="8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 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0778"/>
            <a:ext cx="9144000" cy="738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▶안전운영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안전교육현황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공고일 기준 최근 </a:t>
            </a:r>
            <a:r>
              <a:rPr lang="en-US" altLang="ko-KR" sz="1000" dirty="0" smtClean="0"/>
              <a:t>1</a:t>
            </a:r>
            <a:r>
              <a:rPr lang="ko-KR" altLang="en-US" sz="1000" dirty="0" smtClean="0"/>
              <a:t>년간 안전에 </a:t>
            </a:r>
            <a:r>
              <a:rPr lang="ko-KR" altLang="en-US" sz="1000" dirty="0"/>
              <a:t>관한 교육현황을 작성</a:t>
            </a:r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연간 안전교육 실시 현황</a:t>
            </a:r>
            <a:r>
              <a:rPr lang="en-US" altLang="ko-KR" sz="1000" dirty="0"/>
              <a:t>, </a:t>
            </a:r>
            <a:r>
              <a:rPr lang="ko-KR" altLang="en-US" sz="1000" dirty="0"/>
              <a:t>교육대상</a:t>
            </a:r>
            <a:r>
              <a:rPr lang="en-US" altLang="ko-KR" sz="1000" dirty="0"/>
              <a:t>(</a:t>
            </a:r>
            <a:r>
              <a:rPr lang="ko-KR" altLang="en-US" sz="1000" dirty="0"/>
              <a:t>임직원</a:t>
            </a:r>
            <a:r>
              <a:rPr lang="en-US" altLang="ko-KR" sz="1000" dirty="0"/>
              <a:t>, </a:t>
            </a:r>
            <a:r>
              <a:rPr lang="ko-KR" altLang="en-US" sz="1000" dirty="0"/>
              <a:t>거래처 등</a:t>
            </a:r>
            <a:r>
              <a:rPr lang="en-US" altLang="ko-KR" sz="1000" dirty="0"/>
              <a:t>), </a:t>
            </a:r>
            <a:r>
              <a:rPr lang="ko-KR" altLang="en-US" sz="1000" dirty="0"/>
              <a:t>교육실적 파악</a:t>
            </a:r>
            <a:r>
              <a:rPr lang="en-US" altLang="ko-KR" sz="1000" dirty="0"/>
              <a:t>(</a:t>
            </a:r>
            <a:r>
              <a:rPr lang="ko-KR" altLang="en-US" sz="1000" dirty="0"/>
              <a:t>거래처 확인</a:t>
            </a:r>
            <a:r>
              <a:rPr lang="en-US" altLang="ko-KR" sz="1000" dirty="0"/>
              <a:t>) </a:t>
            </a:r>
            <a:r>
              <a:rPr lang="ko-KR" altLang="en-US" sz="1000" dirty="0" smtClean="0"/>
              <a:t>등</a:t>
            </a:r>
            <a:endParaRPr lang="en-US" altLang="ko-KR" sz="10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 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7097"/>
            <a:ext cx="9144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▶안전운영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소비자 피해보상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/>
              <a:t>소비자 피해보상을 위한 귀사 관리운영에 관하여 </a:t>
            </a:r>
            <a:r>
              <a:rPr lang="ko-KR" altLang="en-US" sz="1000" dirty="0" smtClean="0"/>
              <a:t>작성 </a:t>
            </a:r>
            <a:r>
              <a:rPr lang="en-US" altLang="ko-KR" sz="1000" dirty="0" smtClean="0"/>
              <a:t>/ - </a:t>
            </a:r>
            <a:r>
              <a:rPr lang="ko-KR" altLang="en-US" sz="1000" dirty="0"/>
              <a:t>배상책임보험가입 현황</a:t>
            </a:r>
            <a:r>
              <a:rPr lang="en-US" altLang="ko-KR" sz="1000" dirty="0"/>
              <a:t>, </a:t>
            </a:r>
            <a:r>
              <a:rPr lang="ko-KR" altLang="en-US" sz="1000" dirty="0"/>
              <a:t>자체 보상체제</a:t>
            </a:r>
            <a:r>
              <a:rPr lang="en-US" altLang="ko-KR" sz="1000" dirty="0"/>
              <a:t>, </a:t>
            </a:r>
            <a:r>
              <a:rPr lang="ko-KR" altLang="en-US" sz="1000" dirty="0"/>
              <a:t>예수금 </a:t>
            </a:r>
            <a:r>
              <a:rPr lang="ko-KR" altLang="en-US" sz="1000" dirty="0" smtClean="0"/>
              <a:t>적립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피해 발생 시 보상방안 </a:t>
            </a:r>
            <a:r>
              <a:rPr lang="ko-KR" altLang="en-US" sz="1000" dirty="0"/>
              <a:t>등과 같은 </a:t>
            </a:r>
            <a:r>
              <a:rPr lang="ko-KR" altLang="en-US" sz="1000" dirty="0" smtClean="0"/>
              <a:t>대비책</a:t>
            </a:r>
            <a:endParaRPr lang="en-US" altLang="ko-KR" sz="1000" dirty="0" smtClean="0"/>
          </a:p>
          <a:p>
            <a:pPr fontAlgn="base"/>
            <a:r>
              <a:rPr lang="en-US" altLang="ko-KR" sz="800" b="1" dirty="0" smtClean="0"/>
              <a:t>      *</a:t>
            </a:r>
            <a:r>
              <a:rPr lang="ko-KR" altLang="en-US" sz="800" b="1" dirty="0" smtClean="0"/>
              <a:t> 배상책임보험 가입한 경우</a:t>
            </a:r>
            <a:r>
              <a:rPr lang="en-US" altLang="ko-KR" sz="800" b="1" dirty="0" smtClean="0"/>
              <a:t>, </a:t>
            </a:r>
            <a:r>
              <a:rPr lang="ko-KR" altLang="en-US" sz="800" b="1" dirty="0" smtClean="0"/>
              <a:t>증서 사본 개별 제출 필수</a:t>
            </a:r>
            <a:r>
              <a:rPr lang="en-US" altLang="ko-KR" sz="800" b="1" dirty="0" smtClean="0"/>
              <a:t>,</a:t>
            </a:r>
            <a:r>
              <a:rPr lang="en-US" altLang="ko-KR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본 내용에 보험증서 사진 삽입 금지</a:t>
            </a:r>
            <a:r>
              <a:rPr lang="en-US" altLang="ko-KR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영업보증보험</a:t>
            </a:r>
            <a:r>
              <a:rPr lang="en-US" altLang="ko-KR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공제</a:t>
            </a:r>
            <a:r>
              <a:rPr lang="en-US" altLang="ko-KR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sz="8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본 내용과 무관하므로 작성 금지</a:t>
            </a:r>
            <a:endParaRPr lang="ko-KR" altLang="en-US" sz="800" b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8296"/>
            <a:ext cx="9144000" cy="11079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▶안전운영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안전매뉴얼 활용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안전매뉴얼 및 안전 관련 안내문을 어떻게 </a:t>
            </a:r>
            <a:r>
              <a:rPr lang="ko-KR" altLang="en-US" sz="1000" dirty="0" err="1" smtClean="0"/>
              <a:t>활용하는지와</a:t>
            </a:r>
            <a:r>
              <a:rPr lang="ko-KR" altLang="en-US" sz="1000" dirty="0" smtClean="0"/>
              <a:t> 사용하는 매뉴얼의 주요 내용 작성</a:t>
            </a:r>
            <a:endParaRPr lang="en-US" altLang="ko-KR" sz="1000" dirty="0" smtClean="0"/>
          </a:p>
          <a:p>
            <a:pPr fontAlgn="base"/>
            <a:r>
              <a:rPr lang="en-US" altLang="ko-KR" sz="800" b="1" dirty="0" smtClean="0"/>
              <a:t>      *</a:t>
            </a:r>
            <a:r>
              <a:rPr lang="ko-KR" altLang="en-US" sz="800" b="1" dirty="0" smtClean="0"/>
              <a:t> 자체 제작 또는 외부자료인지 여부와 관계없이 안전에 관한 일체의 매뉴얼 및 안내문의 활용 방식을 작성</a:t>
            </a:r>
            <a:endParaRPr lang="en-US" altLang="ko-KR" sz="800" dirty="0"/>
          </a:p>
          <a:p>
            <a:pPr fontAlgn="base"/>
            <a:r>
              <a:rPr lang="en-US" altLang="ko-KR" sz="1000" dirty="0" smtClean="0"/>
              <a:t>   </a:t>
            </a:r>
            <a:r>
              <a:rPr lang="en-US" altLang="ko-KR" sz="1000" dirty="0"/>
              <a:t>- </a:t>
            </a:r>
            <a:r>
              <a:rPr lang="ko-KR" altLang="en-US" sz="1000" dirty="0" smtClean="0"/>
              <a:t>안전매뉴얼의 업데이트를 위한 귀사의 노력 등을 기술</a:t>
            </a:r>
            <a:endParaRPr lang="en-US" altLang="ko-KR" sz="1000" dirty="0" smtClean="0"/>
          </a:p>
          <a:p>
            <a:pPr fontAlgn="base"/>
            <a:r>
              <a:rPr lang="en-US" altLang="ko-KR" sz="800" b="1" dirty="0" smtClean="0"/>
              <a:t>      *</a:t>
            </a:r>
            <a:r>
              <a:rPr lang="ko-KR" altLang="en-US" sz="800" b="1" dirty="0" smtClean="0"/>
              <a:t> 업데이트를 위한 사례 및 자료 수집 방법과 분석 등을 작성하고</a:t>
            </a:r>
            <a:r>
              <a:rPr lang="en-US" altLang="ko-KR" sz="800" b="1" dirty="0" smtClean="0"/>
              <a:t>, </a:t>
            </a:r>
            <a:r>
              <a:rPr lang="ko-KR" altLang="en-US" sz="800" b="1" dirty="0" smtClean="0"/>
              <a:t>지속해서 변화하고 있는 환경</a:t>
            </a:r>
            <a:r>
              <a:rPr lang="en-US" altLang="ko-KR" sz="800" b="1" dirty="0" smtClean="0"/>
              <a:t>, </a:t>
            </a:r>
            <a:r>
              <a:rPr lang="ko-KR" altLang="en-US" sz="800" b="1" dirty="0" smtClean="0"/>
              <a:t>법규</a:t>
            </a:r>
            <a:r>
              <a:rPr lang="en-US" altLang="ko-KR" sz="800" b="1" dirty="0" smtClean="0"/>
              <a:t>, </a:t>
            </a:r>
            <a:r>
              <a:rPr lang="ko-KR" altLang="en-US" sz="800" b="1" dirty="0" smtClean="0"/>
              <a:t>시대발전 등을 반영하기 위한 활동 및 노력을 기술</a:t>
            </a:r>
            <a:endParaRPr lang="en-US" altLang="ko-KR" sz="800" b="1" dirty="0" smtClean="0"/>
          </a:p>
          <a:p>
            <a:pPr fontAlgn="base"/>
            <a:r>
              <a:rPr lang="en-US" altLang="ko-KR" sz="800" b="1" dirty="0" smtClean="0"/>
              <a:t>      *</a:t>
            </a:r>
            <a:r>
              <a:rPr lang="ko-KR" altLang="en-US" sz="800" b="1" dirty="0" smtClean="0"/>
              <a:t> </a:t>
            </a:r>
            <a:r>
              <a:rPr lang="ko-KR" altLang="en-US" sz="800" b="1" dirty="0"/>
              <a:t>외부자료를 활용하는 경우에는 </a:t>
            </a:r>
            <a:r>
              <a:rPr lang="ko-KR" altLang="en-US" sz="800" b="1" dirty="0" smtClean="0"/>
              <a:t>상기 내용을 포함하여</a:t>
            </a:r>
            <a:r>
              <a:rPr lang="en-US" altLang="ko-KR" sz="800" b="1" dirty="0" smtClean="0"/>
              <a:t>, </a:t>
            </a:r>
            <a:r>
              <a:rPr lang="ko-KR" altLang="en-US" sz="800" b="1" dirty="0" smtClean="0"/>
              <a:t>자료 </a:t>
            </a:r>
            <a:r>
              <a:rPr lang="ko-KR" altLang="en-US" sz="800" b="1" dirty="0"/>
              <a:t>및 매뉴얼 등을 확보하는 방법</a:t>
            </a:r>
            <a:r>
              <a:rPr lang="en-US" altLang="ko-KR" sz="800" b="1" dirty="0"/>
              <a:t>, </a:t>
            </a:r>
            <a:r>
              <a:rPr lang="ko-KR" altLang="en-US" sz="800" b="1" dirty="0"/>
              <a:t>자체 자료로의 가공 및 제작계획 등에 관하여 작성</a:t>
            </a:r>
            <a:endParaRPr lang="en-US" altLang="ko-KR" sz="800" b="1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 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</a:t>
            </a:r>
            <a:endParaRPr lang="ko-KR" altLang="en-US" sz="1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0" y="23777"/>
            <a:ext cx="914400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▶여행일정표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altLang="ko-KR" sz="1000" b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1000" b="0" baseline="0" dirty="0" smtClean="0">
                <a:effectLst/>
              </a:rPr>
              <a:t>일차 수에 따라 </a:t>
            </a:r>
            <a:r>
              <a:rPr lang="en-US" altLang="ko-KR" sz="1000" b="1" u="sng" dirty="0" smtClean="0"/>
              <a:t>’</a:t>
            </a:r>
            <a:r>
              <a:rPr lang="ko-KR" altLang="en-US" sz="1000" b="1" u="sng" dirty="0" smtClean="0">
                <a:solidFill>
                  <a:srgbClr val="FF0000"/>
                </a:solidFill>
              </a:rPr>
              <a:t>반드시 본 슬라이드</a:t>
            </a:r>
            <a:r>
              <a:rPr lang="en-US" altLang="ko-KR" sz="1000" b="1" u="sng" dirty="0" smtClean="0"/>
              <a:t>’</a:t>
            </a:r>
            <a:r>
              <a:rPr lang="ko-KR" altLang="en-US" sz="1000" dirty="0" smtClean="0"/>
              <a:t>를 추가하여 작성하고 필요 시 관련 그림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사진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사용 가능</a:t>
            </a:r>
            <a:endParaRPr lang="en-US" altLang="ko-KR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 smtClean="0"/>
              <a:t>아래 예시로 작성된 내용을 자유롭게 늘리거나 줄여서 사용해도 되며 다수 칸을 복사 또는 변경</a:t>
            </a:r>
            <a:r>
              <a:rPr lang="en-US" altLang="ko-KR" sz="1000" dirty="0" smtClean="0"/>
              <a:t>·</a:t>
            </a:r>
            <a:r>
              <a:rPr lang="ko-KR" altLang="en-US" sz="1000" dirty="0" smtClean="0"/>
              <a:t>삭제하거나 색상을 바꾸는 등 자유롭게 작성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단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글자크기</a:t>
            </a:r>
            <a:endParaRPr lang="en-US" altLang="ko-KR" sz="1000" dirty="0" smtClean="0"/>
          </a:p>
          <a:p>
            <a:r>
              <a:rPr lang="en-US" altLang="ko-KR" sz="1000" dirty="0" smtClean="0"/>
              <a:t>     </a:t>
            </a:r>
            <a:r>
              <a:rPr lang="ko-KR" altLang="en-US" sz="1000" dirty="0" smtClean="0"/>
              <a:t>는 가급적 </a:t>
            </a:r>
            <a:r>
              <a:rPr lang="en-US" altLang="ko-KR" sz="1000" dirty="0" smtClean="0"/>
              <a:t>10</a:t>
            </a:r>
            <a:r>
              <a:rPr lang="ko-KR" altLang="en-US" sz="1000" dirty="0" smtClean="0"/>
              <a:t>포인트 이상으로 작성하는 것이 좋으며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예시로 작성된 내용을 그대로 수정해서 사용해도 무방함</a:t>
            </a:r>
            <a:endParaRPr lang="en-US" altLang="ko-KR" sz="1000" dirty="0" smtClean="0"/>
          </a:p>
        </p:txBody>
      </p:sp>
    </p:spTree>
    <p:extLst>
      <p:ext uri="{BB962C8B-B14F-4D97-AF65-F5344CB8AC3E}">
        <p14:creationId xmlns:p14="http://schemas.microsoft.com/office/powerpoint/2010/main" val="477428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0" y="28296"/>
            <a:ext cx="9144000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▶예방 및 정보제공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여행지 위험요소</a:t>
            </a:r>
            <a:r>
              <a:rPr lang="en-US" altLang="ko-KR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수정금지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해당 상품의 여행지에 위험요소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선택관광 포함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가 있는 일정이 있습니까</a:t>
            </a:r>
            <a:r>
              <a:rPr lang="en-US" altLang="ko-KR" sz="1000" dirty="0" smtClean="0"/>
              <a:t>? </a:t>
            </a:r>
            <a:r>
              <a:rPr lang="ko-KR" altLang="en-US" sz="1000" dirty="0" smtClean="0"/>
              <a:t>만일 위험요소가 있다면 해당내용과 사전예방 및 대책방안을 작성</a:t>
            </a:r>
            <a:endParaRPr lang="ko-KR" altLang="en-US" sz="800" dirty="0" smtClean="0"/>
          </a:p>
          <a:p>
            <a:pPr fontAlgn="base"/>
            <a:r>
              <a:rPr lang="en-US" altLang="ko-KR" sz="1000" dirty="0" smtClean="0"/>
              <a:t>   - </a:t>
            </a:r>
            <a:r>
              <a:rPr lang="ko-KR" altLang="en-US" sz="1000" dirty="0" smtClean="0"/>
              <a:t>위험 여행지가 없다면 </a:t>
            </a:r>
            <a:r>
              <a:rPr lang="en-US" altLang="ko-KR" sz="1000" dirty="0" smtClean="0"/>
              <a:t>‘</a:t>
            </a:r>
            <a:r>
              <a:rPr lang="ko-KR" altLang="en-US" sz="1000" dirty="0" smtClean="0"/>
              <a:t>위험 여행지 없음</a:t>
            </a:r>
            <a:r>
              <a:rPr lang="en-US" altLang="ko-KR" sz="1000" dirty="0" smtClean="0"/>
              <a:t>’</a:t>
            </a:r>
            <a:r>
              <a:rPr lang="ko-KR" altLang="en-US" sz="1000" dirty="0" smtClean="0"/>
              <a:t>으로 표기해도 되나 평가과정에 심사위원이 위험 여행지가 있는 것으로 판단하는 경우 고득점을 받기 어려움</a:t>
            </a:r>
            <a:endParaRPr lang="en-US" altLang="ko-KR" sz="1000" dirty="0" smtClean="0"/>
          </a:p>
          <a:p>
            <a:r>
              <a:rPr lang="en-US" altLang="ko-KR" sz="1000" dirty="0" smtClean="0"/>
              <a:t>   - </a:t>
            </a:r>
            <a:r>
              <a:rPr lang="ko-KR" altLang="en-US" sz="1000" dirty="0"/>
              <a:t>자유서식</a:t>
            </a:r>
            <a:r>
              <a:rPr lang="en-US" altLang="ko-KR" sz="1000" dirty="0"/>
              <a:t>, PPT1</a:t>
            </a:r>
            <a:r>
              <a:rPr lang="ko-KR" altLang="en-US" sz="1000" dirty="0"/>
              <a:t>페이지 이내</a:t>
            </a:r>
            <a:r>
              <a:rPr lang="en-US" altLang="ko-KR" sz="1000" dirty="0"/>
              <a:t>, </a:t>
            </a:r>
            <a:r>
              <a:rPr lang="ko-KR" altLang="en-US" sz="1000" dirty="0"/>
              <a:t>그림</a:t>
            </a:r>
            <a:r>
              <a:rPr lang="en-US" altLang="ko-KR" sz="1000" dirty="0"/>
              <a:t>(</a:t>
            </a:r>
            <a:r>
              <a:rPr lang="ko-KR" altLang="en-US" sz="1000" dirty="0"/>
              <a:t>사진</a:t>
            </a:r>
            <a:r>
              <a:rPr lang="en-US" altLang="ko-KR" sz="1000" dirty="0"/>
              <a:t>)</a:t>
            </a:r>
            <a:r>
              <a:rPr lang="ko-KR" altLang="en-US" sz="1000" dirty="0"/>
              <a:t>사용 </a:t>
            </a:r>
            <a:r>
              <a:rPr lang="ko-KR" altLang="en-US" sz="1000" dirty="0" smtClean="0"/>
              <a:t>가능 </a:t>
            </a:r>
            <a:r>
              <a:rPr kumimoji="0" lang="en-US" altLang="ko-KR" sz="1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ko-KR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</a:t>
            </a:r>
            <a:r>
              <a:rPr kumimoji="0" lang="ko-KR" alt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교통수단은 제외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37006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188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532111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2229539"/>
            <a:ext cx="7746031" cy="34317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회사 및 임직원의 안전여행에 관한 인식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업무활동 등을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인력 및 교육 관련 현황</a:t>
            </a:r>
            <a:r>
              <a:rPr lang="en-US" altLang="ko-KR" sz="1400" b="1" dirty="0" smtClean="0"/>
              <a:t>&amp;</a:t>
            </a:r>
            <a:r>
              <a:rPr lang="ko-KR" altLang="en-US" sz="1400" b="1" dirty="0" smtClean="0"/>
              <a:t>운영은 별도 작성해야 하므로 본 페이지에 작성하지 않도록 함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안전을 전담 또는 담당하는 부서가 있거나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특정부서에 안전업무를 담당하도록</a:t>
            </a:r>
            <a:endParaRPr lang="en-US" altLang="ko-KR" sz="1600" dirty="0" smtClean="0"/>
          </a:p>
          <a:p>
            <a:r>
              <a:rPr lang="en-US" altLang="ko-KR" sz="1600" dirty="0" smtClean="0"/>
              <a:t>  </a:t>
            </a:r>
            <a:r>
              <a:rPr lang="ko-KR" altLang="en-US" sz="1600" dirty="0" smtClean="0"/>
              <a:t>하고 있는지에 관하여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현재 부서가 없는 경우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향후 운영계획을 작성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/>
              <a:t>- </a:t>
            </a:r>
            <a:r>
              <a:rPr lang="ko-KR" altLang="en-US" sz="1600" dirty="0" smtClean="0"/>
              <a:t>상품기획 시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안전이 주제가 되거나</a:t>
            </a:r>
            <a:r>
              <a:rPr lang="en-US" altLang="ko-KR" sz="1600" dirty="0"/>
              <a:t> </a:t>
            </a:r>
            <a:r>
              <a:rPr lang="ko-KR" altLang="en-US" sz="1600" dirty="0" smtClean="0"/>
              <a:t>안전요소를 반영했던 사례 및 계획 등을 작성</a:t>
            </a:r>
            <a:endParaRPr lang="ko-KR" altLang="en-US" sz="1600" dirty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안전을 </a:t>
            </a:r>
            <a:r>
              <a:rPr lang="ko-KR" altLang="en-US" sz="1600" dirty="0" err="1" smtClean="0"/>
              <a:t>컨셉으로</a:t>
            </a:r>
            <a:r>
              <a:rPr lang="ko-KR" altLang="en-US" sz="1600" dirty="0" smtClean="0"/>
              <a:t> 광고나 홍보를 했었거나 계획이 있는 경우 작성</a:t>
            </a:r>
            <a:endParaRPr lang="en-US" altLang="ko-KR" sz="160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기타 안전과 관련한 회사의 정책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사훈 등이 있거나 반영하려는 의지 등을 작성</a:t>
            </a:r>
            <a:endParaRPr lang="en-US" altLang="ko-KR" sz="160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44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933212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59632" y="1391180"/>
            <a:ext cx="6526146" cy="16542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endParaRPr lang="en-US" altLang="ko-KR" sz="200" dirty="0" smtClean="0"/>
          </a:p>
          <a:p>
            <a:r>
              <a:rPr lang="en-US" altLang="ko-KR" sz="1100" dirty="0" smtClean="0"/>
              <a:t>- </a:t>
            </a:r>
            <a:r>
              <a:rPr lang="ko-KR" altLang="en-US" sz="1100" dirty="0" smtClean="0"/>
              <a:t>안전인력의 배정 및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지정 현황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조직도</a:t>
            </a:r>
            <a:r>
              <a:rPr lang="en-US" altLang="ko-KR" sz="1100" dirty="0" smtClean="0"/>
              <a:t>)</a:t>
            </a:r>
            <a:r>
              <a:rPr lang="ko-KR" altLang="en-US" sz="1100" dirty="0" smtClean="0"/>
              <a:t>을 작성하고 해당인력의 역할을 간략하게 정리</a:t>
            </a:r>
            <a:endParaRPr lang="en-US" altLang="ko-KR" sz="1100" dirty="0" smtClean="0"/>
          </a:p>
          <a:p>
            <a:r>
              <a:rPr lang="en-US" altLang="ko-KR" sz="1050" b="1" dirty="0" smtClean="0"/>
              <a:t>   </a:t>
            </a:r>
            <a:r>
              <a:rPr lang="en-US" altLang="ko-KR" sz="1050" b="1" dirty="0"/>
              <a:t>* </a:t>
            </a:r>
            <a:r>
              <a:rPr lang="ko-KR" altLang="en-US" sz="1050" b="1" dirty="0" smtClean="0"/>
              <a:t>교육 관련 현황</a:t>
            </a:r>
            <a:r>
              <a:rPr lang="en-US" altLang="ko-KR" sz="1050" b="1" dirty="0" smtClean="0"/>
              <a:t>&amp;</a:t>
            </a:r>
            <a:r>
              <a:rPr lang="ko-KR" altLang="en-US" sz="1050" b="1" dirty="0" smtClean="0"/>
              <a:t>운영은 별도 작성해야 하므로 본 페이지에 작성하지 않도록 함</a:t>
            </a:r>
            <a:endParaRPr lang="en-US" altLang="ko-KR" sz="1050" b="1" dirty="0" smtClean="0"/>
          </a:p>
          <a:p>
            <a:endParaRPr lang="en-US" altLang="ko-KR" sz="200" dirty="0" smtClean="0"/>
          </a:p>
          <a:p>
            <a:r>
              <a:rPr lang="en-US" altLang="ko-KR" sz="1100" dirty="0" smtClean="0"/>
              <a:t>- </a:t>
            </a:r>
            <a:r>
              <a:rPr lang="ko-KR" altLang="en-US" sz="1100" dirty="0" smtClean="0"/>
              <a:t>안전인력 수는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전체 직원 대비 안전을 담당하거나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취급하는 인원을 정확히 작성</a:t>
            </a:r>
            <a:endParaRPr lang="en-US" altLang="ko-KR" sz="1100" dirty="0" smtClean="0"/>
          </a:p>
          <a:p>
            <a:pPr marL="171450" indent="-171450">
              <a:buFontTx/>
              <a:buChar char="-"/>
            </a:pPr>
            <a:endParaRPr lang="en-US" altLang="ko-KR" sz="200" dirty="0" smtClean="0"/>
          </a:p>
          <a:p>
            <a:r>
              <a:rPr lang="en-US" altLang="ko-KR" sz="1100" dirty="0" smtClean="0"/>
              <a:t>- </a:t>
            </a:r>
            <a:r>
              <a:rPr lang="ko-KR" altLang="en-US" sz="1100" dirty="0" smtClean="0"/>
              <a:t>업무구분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종사형태</a:t>
            </a:r>
            <a:r>
              <a:rPr lang="en-US" altLang="ko-KR" sz="1100" dirty="0" smtClean="0"/>
              <a:t>)</a:t>
            </a:r>
            <a:r>
              <a:rPr lang="ko-KR" altLang="en-US" sz="1100" dirty="0" smtClean="0"/>
              <a:t>에 따라 의무와 책임 및 역할 등을 작성하고 안전관련 자격증 소지자 현황 작</a:t>
            </a:r>
            <a:r>
              <a:rPr lang="ko-KR" altLang="en-US" sz="1100" dirty="0"/>
              <a:t>성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endParaRPr lang="en-US" altLang="ko-KR" sz="200" dirty="0"/>
          </a:p>
          <a:p>
            <a:r>
              <a:rPr lang="en-US" altLang="ko-KR" sz="1100" dirty="0" smtClean="0"/>
              <a:t>- </a:t>
            </a:r>
            <a:r>
              <a:rPr lang="ko-KR" altLang="en-US" sz="1100" dirty="0" smtClean="0"/>
              <a:t>안전여행을 위한 기존의 인력수급 방법 또는 향후 인력수급 계획을 작성</a:t>
            </a:r>
            <a:endParaRPr lang="en-US" altLang="ko-KR" sz="1100" dirty="0" smtClean="0"/>
          </a:p>
          <a:p>
            <a:endParaRPr lang="en-US" altLang="ko-KR" sz="200" dirty="0" smtClean="0"/>
          </a:p>
          <a:p>
            <a:r>
              <a:rPr lang="en-US" altLang="ko-KR" sz="1100" dirty="0" smtClean="0"/>
              <a:t>- </a:t>
            </a:r>
            <a:r>
              <a:rPr lang="ko-KR" altLang="en-US" sz="1100" dirty="0" smtClean="0"/>
              <a:t>기타 자사만의 안전 관련 인력정책 등이 있거나 반영하려는 아이디어 등을 작성</a:t>
            </a:r>
            <a:endParaRPr lang="en-US" altLang="ko-KR" sz="1100" dirty="0" smtClean="0"/>
          </a:p>
          <a:p>
            <a:endParaRPr lang="en-US" altLang="ko-KR" sz="200" dirty="0" smtClean="0"/>
          </a:p>
          <a:p>
            <a:r>
              <a:rPr lang="en-US" altLang="ko-KR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※ </a:t>
            </a:r>
            <a:r>
              <a:rPr lang="ko-KR" alt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아래 내용은 작성을 돕기 위해 임의 작성 된 샘플이므로 자사에 맞도록 </a:t>
            </a:r>
            <a:r>
              <a:rPr lang="ko-KR" altLang="en-US" sz="1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재작성</a:t>
            </a:r>
            <a:endParaRPr lang="en-US" altLang="ko-KR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sz="1000" dirty="0">
                <a:solidFill>
                  <a:srgbClr val="0000FF"/>
                </a:solidFill>
              </a:rPr>
              <a:t>※ </a:t>
            </a:r>
            <a:r>
              <a:rPr lang="ko-KR" altLang="en-US" sz="1000" dirty="0" smtClean="0">
                <a:solidFill>
                  <a:srgbClr val="0000FF"/>
                </a:solidFill>
              </a:rPr>
              <a:t>관련 내용을 확인하기 위한 사진</a:t>
            </a:r>
            <a:r>
              <a:rPr lang="en-US" altLang="ko-KR" sz="1000" dirty="0" smtClean="0">
                <a:solidFill>
                  <a:srgbClr val="0000FF"/>
                </a:solidFill>
              </a:rPr>
              <a:t>,</a:t>
            </a:r>
            <a:r>
              <a:rPr lang="ko-KR" altLang="en-US" sz="10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820112" y="4607048"/>
            <a:ext cx="1165753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대표이사</a:t>
            </a:r>
            <a:r>
              <a:rPr lang="en-US" altLang="ko-KR" sz="900" dirty="0" smtClean="0"/>
              <a:t>(1</a:t>
            </a:r>
            <a:r>
              <a:rPr lang="ko-KR" altLang="en-US" sz="900" dirty="0" smtClean="0"/>
              <a:t>명</a:t>
            </a:r>
            <a:r>
              <a:rPr lang="en-US" altLang="ko-KR" sz="900" dirty="0" smtClean="0"/>
              <a:t>)</a:t>
            </a:r>
            <a:endParaRPr lang="ko-KR" altLang="en-US" sz="900" dirty="0"/>
          </a:p>
        </p:txBody>
      </p:sp>
      <p:sp>
        <p:nvSpPr>
          <p:cNvPr id="5" name="직사각형 4"/>
          <p:cNvSpPr/>
          <p:nvPr/>
        </p:nvSpPr>
        <p:spPr>
          <a:xfrm>
            <a:off x="1820112" y="4967088"/>
            <a:ext cx="1165753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pc="-150" dirty="0" smtClean="0"/>
              <a:t>안전관련 임원</a:t>
            </a:r>
            <a:r>
              <a:rPr lang="en-US" altLang="ko-KR" sz="900" spc="-150" dirty="0" smtClean="0"/>
              <a:t>(1</a:t>
            </a:r>
            <a:r>
              <a:rPr lang="ko-KR" altLang="en-US" sz="900" spc="-150" dirty="0" smtClean="0"/>
              <a:t>명</a:t>
            </a:r>
            <a:r>
              <a:rPr lang="en-US" altLang="ko-KR" sz="900" spc="-150" dirty="0" smtClean="0"/>
              <a:t>)</a:t>
            </a:r>
            <a:endParaRPr lang="ko-KR" altLang="en-US" sz="900" spc="-150" dirty="0"/>
          </a:p>
        </p:txBody>
      </p:sp>
      <p:sp>
        <p:nvSpPr>
          <p:cNvPr id="7" name="직사각형 6"/>
          <p:cNvSpPr/>
          <p:nvPr/>
        </p:nvSpPr>
        <p:spPr>
          <a:xfrm>
            <a:off x="1820112" y="5327128"/>
            <a:ext cx="1165753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pc="-150" dirty="0" smtClean="0"/>
              <a:t>안전담당 직원</a:t>
            </a:r>
            <a:r>
              <a:rPr lang="en-US" altLang="ko-KR" sz="900" spc="-150" dirty="0" smtClean="0"/>
              <a:t>(6</a:t>
            </a:r>
            <a:r>
              <a:rPr lang="ko-KR" altLang="en-US" sz="900" spc="-150" dirty="0" smtClean="0"/>
              <a:t>명</a:t>
            </a:r>
            <a:r>
              <a:rPr lang="en-US" altLang="ko-KR" sz="900" spc="-150" dirty="0" smtClean="0"/>
              <a:t>)</a:t>
            </a:r>
            <a:endParaRPr lang="ko-KR" altLang="en-US" sz="900" spc="-150" dirty="0"/>
          </a:p>
        </p:txBody>
      </p:sp>
      <p:sp>
        <p:nvSpPr>
          <p:cNvPr id="8" name="직사각형 7"/>
          <p:cNvSpPr/>
          <p:nvPr/>
        </p:nvSpPr>
        <p:spPr>
          <a:xfrm>
            <a:off x="1820112" y="5687168"/>
            <a:ext cx="1165753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pc="-150" dirty="0" smtClean="0"/>
              <a:t>안전담당 안내원</a:t>
            </a:r>
            <a:r>
              <a:rPr lang="en-US" altLang="ko-KR" sz="900" spc="-150" dirty="0" smtClean="0"/>
              <a:t>(2</a:t>
            </a:r>
            <a:r>
              <a:rPr lang="ko-KR" altLang="en-US" sz="900" spc="-150" dirty="0" smtClean="0"/>
              <a:t>명</a:t>
            </a:r>
            <a:r>
              <a:rPr lang="en-US" altLang="ko-KR" sz="900" spc="-150" dirty="0" smtClean="0"/>
              <a:t>)</a:t>
            </a:r>
            <a:endParaRPr lang="ko-KR" altLang="en-US" sz="900" spc="-150" dirty="0"/>
          </a:p>
        </p:txBody>
      </p:sp>
      <p:cxnSp>
        <p:nvCxnSpPr>
          <p:cNvPr id="10" name="직선 연결선 9"/>
          <p:cNvCxnSpPr>
            <a:stCxn id="4" idx="2"/>
            <a:endCxn id="5" idx="0"/>
          </p:cNvCxnSpPr>
          <p:nvPr/>
        </p:nvCxnSpPr>
        <p:spPr>
          <a:xfrm>
            <a:off x="2402989" y="489508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>
            <a:stCxn id="5" idx="2"/>
            <a:endCxn id="7" idx="0"/>
          </p:cNvCxnSpPr>
          <p:nvPr/>
        </p:nvCxnSpPr>
        <p:spPr>
          <a:xfrm>
            <a:off x="2402989" y="525512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>
            <a:stCxn id="7" idx="2"/>
            <a:endCxn id="8" idx="0"/>
          </p:cNvCxnSpPr>
          <p:nvPr/>
        </p:nvCxnSpPr>
        <p:spPr>
          <a:xfrm>
            <a:off x="2402989" y="561516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985866" y="4618081"/>
            <a:ext cx="18565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대형 사건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·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사고 시 총괄책임</a:t>
            </a:r>
            <a:endParaRPr lang="en-US" altLang="ko-KR" sz="10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85866" y="5001204"/>
            <a:ext cx="41841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상품기획 이사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지정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) :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언론응대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안전 관련 인력관리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교육 총괄 지시</a:t>
            </a:r>
            <a:endParaRPr lang="en-US" altLang="ko-KR" sz="10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85866" y="5344186"/>
            <a:ext cx="57679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상품기획부서원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전원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) :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상품기획부서원은 안전사고 사전예방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매뉴얼 기획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교육 실무 등을 담당</a:t>
            </a:r>
            <a:endParaRPr lang="en-US" altLang="ko-KR" sz="10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85866" y="5704226"/>
            <a:ext cx="56012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인솔자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고객접점 안전 관련 안내 및 안내문 제공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사건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·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사고 대처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tx2">
                    <a:lumMod val="50000"/>
                  </a:schemeClr>
                </a:solidFill>
              </a:rPr>
              <a:t>본사 및 현지여행사 연락책</a:t>
            </a:r>
            <a:r>
              <a:rPr lang="en-US" altLang="ko-KR" sz="1000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449789" y="3121554"/>
            <a:ext cx="1165753" cy="2880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안전인력 현황</a:t>
            </a:r>
            <a:endParaRPr lang="ko-KR" altLang="en-US" sz="900" dirty="0"/>
          </a:p>
        </p:txBody>
      </p:sp>
      <p:sp>
        <p:nvSpPr>
          <p:cNvPr id="24" name="직사각형 23"/>
          <p:cNvSpPr/>
          <p:nvPr/>
        </p:nvSpPr>
        <p:spPr>
          <a:xfrm>
            <a:off x="1820113" y="3121554"/>
            <a:ext cx="4968552" cy="2880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당사는 중소여행사로 </a:t>
            </a:r>
            <a:r>
              <a:rPr lang="en-US" altLang="ko-KR" sz="900" dirty="0" smtClean="0"/>
              <a:t>10</a:t>
            </a:r>
            <a:r>
              <a:rPr lang="ko-KR" altLang="en-US" sz="900" dirty="0" smtClean="0"/>
              <a:t>명의 직원이 근무하며 </a:t>
            </a:r>
            <a:r>
              <a:rPr lang="en-US" altLang="ko-KR" sz="900" dirty="0" smtClean="0"/>
              <a:t>10</a:t>
            </a:r>
            <a:r>
              <a:rPr lang="ko-KR" altLang="en-US" sz="900" dirty="0" smtClean="0"/>
              <a:t>명의 직원 모두 안전 업무를 수행</a:t>
            </a:r>
            <a:endParaRPr lang="ko-KR" altLang="en-US" sz="900" dirty="0"/>
          </a:p>
        </p:txBody>
      </p:sp>
      <p:sp>
        <p:nvSpPr>
          <p:cNvPr id="26" name="직사각형 25"/>
          <p:cNvSpPr/>
          <p:nvPr/>
        </p:nvSpPr>
        <p:spPr>
          <a:xfrm>
            <a:off x="449790" y="6063536"/>
            <a:ext cx="2536076" cy="2880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안전관련 자격소지자 및 교육수료자 현황</a:t>
            </a:r>
            <a:endParaRPr lang="ko-KR" altLang="en-US" sz="900" dirty="0"/>
          </a:p>
        </p:txBody>
      </p:sp>
      <p:sp>
        <p:nvSpPr>
          <p:cNvPr id="28" name="직사각형 27"/>
          <p:cNvSpPr/>
          <p:nvPr/>
        </p:nvSpPr>
        <p:spPr>
          <a:xfrm>
            <a:off x="449789" y="4607048"/>
            <a:ext cx="1165753" cy="2880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조직도 및 역할</a:t>
            </a:r>
            <a:endParaRPr lang="ko-KR" altLang="en-US" sz="900" dirty="0"/>
          </a:p>
        </p:txBody>
      </p:sp>
      <p:pic>
        <p:nvPicPr>
          <p:cNvPr id="30" name="그림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026" y="5991528"/>
            <a:ext cx="993650" cy="63031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5469857" y="6081292"/>
            <a:ext cx="19383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*</a:t>
            </a:r>
            <a:r>
              <a:rPr lang="ko-KR" altLang="en-US" sz="1000" dirty="0" smtClean="0"/>
              <a:t>체험학습안전관리 수료자 </a:t>
            </a:r>
            <a:r>
              <a:rPr lang="en-US" altLang="ko-KR" sz="1000" dirty="0" smtClean="0"/>
              <a:t>5</a:t>
            </a:r>
            <a:r>
              <a:rPr lang="ko-KR" altLang="en-US" sz="1000" dirty="0" smtClean="0"/>
              <a:t>명</a:t>
            </a:r>
            <a:endParaRPr lang="en-US" altLang="ko-KR" sz="1000" dirty="0" smtClean="0"/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8863" y="5991528"/>
            <a:ext cx="763177" cy="630316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114084" y="6081292"/>
            <a:ext cx="13805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*</a:t>
            </a:r>
            <a:r>
              <a:rPr lang="ko-KR" altLang="en-US" sz="1000" dirty="0" smtClean="0"/>
              <a:t>소방안전관리자 </a:t>
            </a:r>
            <a:r>
              <a:rPr lang="en-US" altLang="ko-KR" sz="1000" dirty="0" smtClean="0"/>
              <a:t>2</a:t>
            </a:r>
            <a:r>
              <a:rPr lang="ko-KR" altLang="en-US" sz="1000" dirty="0" smtClean="0"/>
              <a:t>명</a:t>
            </a:r>
            <a:endParaRPr lang="en-US" altLang="ko-KR" sz="1000" dirty="0" smtClean="0"/>
          </a:p>
        </p:txBody>
      </p:sp>
      <p:sp>
        <p:nvSpPr>
          <p:cNvPr id="34" name="직사각형 33"/>
          <p:cNvSpPr/>
          <p:nvPr/>
        </p:nvSpPr>
        <p:spPr>
          <a:xfrm>
            <a:off x="449788" y="3495740"/>
            <a:ext cx="1165753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안전 인사관리</a:t>
            </a:r>
            <a:endParaRPr lang="ko-KR" altLang="en-US" sz="900" dirty="0"/>
          </a:p>
        </p:txBody>
      </p:sp>
      <p:sp>
        <p:nvSpPr>
          <p:cNvPr id="35" name="직사각형 34"/>
          <p:cNvSpPr/>
          <p:nvPr/>
        </p:nvSpPr>
        <p:spPr>
          <a:xfrm>
            <a:off x="1820112" y="3495740"/>
            <a:ext cx="1165753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인사채용</a:t>
            </a:r>
            <a:endParaRPr lang="ko-KR" altLang="en-US" sz="900" dirty="0"/>
          </a:p>
        </p:txBody>
      </p:sp>
      <p:sp>
        <p:nvSpPr>
          <p:cNvPr id="36" name="TextBox 35"/>
          <p:cNvSpPr txBox="1"/>
          <p:nvPr/>
        </p:nvSpPr>
        <p:spPr>
          <a:xfrm>
            <a:off x="2985865" y="3529856"/>
            <a:ext cx="4924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당사는 신규직원 채용 시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안전여행 비중을 높여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자격소지자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교육이수자 등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) 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채용</a:t>
            </a:r>
            <a:endParaRPr lang="en-US" altLang="ko-KR" sz="10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985865" y="3872838"/>
            <a:ext cx="57102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프리랜서 인솔자 사용하는 경우에도 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TC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자격증은 물론 체험학습안전과정을 수료한 인원만 사용</a:t>
            </a:r>
            <a:endParaRPr lang="en-US" altLang="ko-KR" sz="10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985864" y="4236654"/>
            <a:ext cx="56525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안전자격은 인사고과에 반영하며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매년 안전 우수종사자 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인을 선정하여 시상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ko-KR" altLang="en-US" sz="1000" dirty="0" smtClean="0">
                <a:solidFill>
                  <a:schemeClr val="accent6">
                    <a:lumMod val="50000"/>
                  </a:schemeClr>
                </a:solidFill>
              </a:rPr>
              <a:t>기념품 및 상금</a:t>
            </a:r>
            <a:r>
              <a:rPr lang="en-US" altLang="ko-KR" sz="1000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1820112" y="3855780"/>
            <a:ext cx="1165753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인솔자 사용</a:t>
            </a:r>
            <a:endParaRPr lang="ko-KR" altLang="en-US" sz="900" dirty="0"/>
          </a:p>
        </p:txBody>
      </p:sp>
      <p:sp>
        <p:nvSpPr>
          <p:cNvPr id="39" name="직사각형 38"/>
          <p:cNvSpPr/>
          <p:nvPr/>
        </p:nvSpPr>
        <p:spPr>
          <a:xfrm>
            <a:off x="1820112" y="4219596"/>
            <a:ext cx="1165753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dirty="0" smtClean="0"/>
              <a:t>인사고과</a:t>
            </a:r>
            <a:endParaRPr lang="ko-KR" altLang="en-US" sz="900" dirty="0"/>
          </a:p>
        </p:txBody>
      </p:sp>
    </p:spTree>
    <p:extLst>
      <p:ext uri="{BB962C8B-B14F-4D97-AF65-F5344CB8AC3E}">
        <p14:creationId xmlns:p14="http://schemas.microsoft.com/office/powerpoint/2010/main" val="219919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484784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2182212"/>
            <a:ext cx="8352928" cy="35702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- 1</a:t>
            </a:r>
            <a:r>
              <a:rPr lang="ko-KR" altLang="en-US" sz="1600" dirty="0" smtClean="0"/>
              <a:t>년간 시행했거나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참여 했던 안전 관련 교육현황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자사 임직원을 대상으로 안전교육을 시행하지 않았거나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참여하지 않았다면 향후 시행 계획을 작성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거래처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교통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숙박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식사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선택관광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쇼핑점</a:t>
            </a:r>
            <a:r>
              <a:rPr lang="ko-KR" altLang="en-US" sz="1600" dirty="0" smtClean="0"/>
              <a:t> 등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를 대상으로 시행 한 교육실적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거래처 임직원 대상 교육실적이 없다면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향후 시행 계획을 작성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거래처를 대상으로 직접교육하지 않더라도 확인하는 사항이 있다면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확인한 사항이 없다면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향후 시행 계획을 작성</a:t>
            </a:r>
            <a:endParaRPr lang="ko-KR" altLang="en-US" sz="1400" dirty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</a:t>
            </a:r>
            <a:r>
              <a:rPr lang="ko-KR" altLang="en-US" sz="1600" dirty="0" smtClean="0"/>
              <a:t> 자사 내부 또는 거래처를 대상으로 안전관련 공문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매뉴얼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안내문 등을 전달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배포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공지</a:t>
            </a:r>
            <a:endParaRPr lang="en-US" altLang="ko-KR" sz="1600" dirty="0" smtClean="0"/>
          </a:p>
          <a:p>
            <a:r>
              <a:rPr lang="ko-KR" altLang="en-US" sz="1600" dirty="0" smtClean="0"/>
              <a:t>  한 업무사항이 있다면 해당 내용을 작성</a:t>
            </a:r>
            <a:endParaRPr lang="en-US" altLang="ko-KR" sz="1600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 smtClean="0"/>
              <a:t>자체제작이 아니더라도 협회나 관련기관 등에서 받은 공문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매뉴얼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안내문 등을 전달</a:t>
            </a:r>
            <a:r>
              <a:rPr lang="en-US" altLang="ko-KR" sz="1400" b="1" dirty="0" smtClean="0"/>
              <a:t>·</a:t>
            </a:r>
            <a:r>
              <a:rPr lang="ko-KR" altLang="en-US" sz="1400" b="1" dirty="0" smtClean="0"/>
              <a:t>배포</a:t>
            </a:r>
            <a:r>
              <a:rPr lang="en-US" altLang="ko-KR" sz="1400" b="1" dirty="0" smtClean="0"/>
              <a:t>·</a:t>
            </a:r>
            <a:r>
              <a:rPr lang="ko-KR" altLang="en-US" sz="1400" b="1" dirty="0" smtClean="0"/>
              <a:t>공지한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  </a:t>
            </a:r>
            <a:r>
              <a:rPr lang="ko-KR" altLang="en-US" sz="1400" b="1" dirty="0" smtClean="0"/>
              <a:t>사실을 작성</a:t>
            </a:r>
            <a:endParaRPr lang="en-US" altLang="ko-KR" sz="140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4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118354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1815782"/>
            <a:ext cx="8352928" cy="44935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배상책임보험 가입한 경우 가입금액 및 가입기간 작성</a:t>
            </a:r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보험증서 사진 삽입 금지</a:t>
            </a:r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사진을 삽입하는 경우 </a:t>
            </a:r>
            <a:r>
              <a:rPr lang="ko-KR" altLang="en-US" sz="1400" b="1" dirty="0" err="1" smtClean="0"/>
              <a:t>업체명</a:t>
            </a:r>
            <a:r>
              <a:rPr lang="ko-KR" altLang="en-US" sz="1400" b="1" dirty="0" smtClean="0"/>
              <a:t> 노출로 감점을 받게 됨에 주의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배상책임보험에 가입하지 않은 경우 소비자에게 보상할 수 있는 방안 또는 계획을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* </a:t>
            </a:r>
            <a:r>
              <a:rPr lang="ko-KR" altLang="en-US" sz="1400" b="1" dirty="0" smtClean="0"/>
              <a:t>예수금 적립</a:t>
            </a:r>
            <a:r>
              <a:rPr lang="en-US" altLang="ko-KR" sz="1400" b="1" dirty="0"/>
              <a:t> </a:t>
            </a:r>
            <a:r>
              <a:rPr lang="ko-KR" altLang="en-US" sz="1400" b="1" dirty="0" smtClean="0"/>
              <a:t>또는 자사만의 다른 방안이 있다면 작성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특정 통장에 적립하거나</a:t>
            </a:r>
            <a:r>
              <a:rPr lang="en-US" altLang="ko-KR" sz="1400" b="1" dirty="0" smtClean="0"/>
              <a:t>, </a:t>
            </a:r>
            <a:r>
              <a:rPr lang="ko-KR" altLang="en-US" sz="1400" b="1" dirty="0" smtClean="0"/>
              <a:t>배상 관련 기타 보험에 가입하였다면 해당 내용을 작성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영업보증보험</a:t>
            </a:r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공제</a:t>
            </a:r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은 본 내용과 무관하므로</a:t>
            </a:r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작성 금지</a:t>
            </a:r>
            <a:endParaRPr lang="en-US" altLang="ko-KR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</a:t>
            </a:r>
            <a:r>
              <a:rPr lang="ko-KR" altLang="en-US" sz="1600" dirty="0" smtClean="0"/>
              <a:t> 여행자보험이 포함된 상품은 보상금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보상내용 등을 작성</a:t>
            </a:r>
            <a:endParaRPr lang="en-US" altLang="ko-KR" sz="1600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/>
              <a:t>-</a:t>
            </a:r>
            <a:r>
              <a:rPr lang="ko-KR" altLang="en-US" sz="1600" dirty="0" smtClean="0"/>
              <a:t> 구체적인 상황을 예시로 설명하면 평가↑</a:t>
            </a:r>
            <a:endParaRPr lang="en-US" altLang="ko-KR" sz="1600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 smtClean="0"/>
              <a:t>예시</a:t>
            </a:r>
            <a:r>
              <a:rPr lang="en-US" altLang="ko-KR" sz="1400" b="1" dirty="0" smtClean="0"/>
              <a:t>&gt;</a:t>
            </a:r>
            <a:br>
              <a:rPr lang="en-US" altLang="ko-KR" sz="1400" b="1" dirty="0" smtClean="0"/>
            </a:br>
            <a:r>
              <a:rPr lang="en-US" altLang="ko-KR" sz="1400" b="1" dirty="0" smtClean="0"/>
              <a:t>     · </a:t>
            </a:r>
            <a:r>
              <a:rPr lang="ko-KR" altLang="en-US" sz="1400" b="1" dirty="0" smtClean="0"/>
              <a:t>자사의 </a:t>
            </a:r>
            <a:r>
              <a:rPr lang="ko-KR" altLang="en-US" sz="1400" b="1" dirty="0" err="1" smtClean="0"/>
              <a:t>책임있는</a:t>
            </a:r>
            <a:r>
              <a:rPr lang="ko-KR" altLang="en-US" sz="1400" b="1" dirty="0" smtClean="0"/>
              <a:t> 사건</a:t>
            </a:r>
            <a:r>
              <a:rPr lang="en-US" altLang="ko-KR" sz="1400" b="1" dirty="0" smtClean="0"/>
              <a:t>·</a:t>
            </a:r>
            <a:r>
              <a:rPr lang="ko-KR" altLang="en-US" sz="1400" b="1" dirty="0" smtClean="0"/>
              <a:t>사고로 사망 시 </a:t>
            </a:r>
            <a:r>
              <a:rPr lang="en-US" altLang="ko-KR" sz="1400" b="1" dirty="0" smtClean="0"/>
              <a:t>: </a:t>
            </a:r>
            <a:r>
              <a:rPr lang="ko-KR" altLang="en-US" sz="1400" b="1" dirty="0" smtClean="0"/>
              <a:t>자사는 소규모 여행사로 보상 어려움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  </a:t>
            </a:r>
            <a:r>
              <a:rPr lang="en-US" altLang="ko-KR" sz="1400" b="1" dirty="0"/>
              <a:t>· </a:t>
            </a:r>
            <a:r>
              <a:rPr lang="ko-KR" altLang="en-US" sz="1400" b="1" dirty="0" smtClean="0"/>
              <a:t>자사의 </a:t>
            </a:r>
            <a:r>
              <a:rPr lang="ko-KR" altLang="en-US" sz="1400" b="1" dirty="0" err="1"/>
              <a:t>책임있는</a:t>
            </a:r>
            <a:r>
              <a:rPr lang="ko-KR" altLang="en-US" sz="1400" b="1" dirty="0"/>
              <a:t> 사건</a:t>
            </a:r>
            <a:r>
              <a:rPr lang="en-US" altLang="ko-KR" sz="1400" b="1" dirty="0"/>
              <a:t>·</a:t>
            </a:r>
            <a:r>
              <a:rPr lang="ko-KR" altLang="en-US" sz="1400" b="1" dirty="0"/>
              <a:t>사고로 </a:t>
            </a:r>
            <a:r>
              <a:rPr lang="ko-KR" altLang="en-US" sz="1400" b="1" dirty="0" smtClean="0"/>
              <a:t>상해 시 </a:t>
            </a:r>
            <a:r>
              <a:rPr lang="en-US" altLang="ko-KR" sz="1400" b="1" dirty="0"/>
              <a:t>: </a:t>
            </a:r>
            <a:r>
              <a:rPr lang="ko-KR" altLang="en-US" sz="1400" b="1" dirty="0" smtClean="0"/>
              <a:t>자사 대표의 자본으로 단체 상해가 아닌 경우 보상 가능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  </a:t>
            </a:r>
            <a:r>
              <a:rPr lang="en-US" altLang="ko-KR" sz="1400" b="1" dirty="0"/>
              <a:t>· </a:t>
            </a:r>
            <a:r>
              <a:rPr lang="ko-KR" altLang="en-US" sz="1400" b="1" dirty="0" smtClean="0"/>
              <a:t>자사의 </a:t>
            </a:r>
            <a:r>
              <a:rPr lang="ko-KR" altLang="en-US" sz="1400" b="1" dirty="0" err="1" smtClean="0"/>
              <a:t>책임없는</a:t>
            </a:r>
            <a:r>
              <a:rPr lang="ko-KR" altLang="en-US" sz="1400" b="1" dirty="0" smtClean="0"/>
              <a:t> </a:t>
            </a:r>
            <a:r>
              <a:rPr lang="ko-KR" altLang="en-US" sz="1400" b="1" dirty="0"/>
              <a:t>사건</a:t>
            </a:r>
            <a:r>
              <a:rPr lang="en-US" altLang="ko-KR" sz="1400" b="1" dirty="0"/>
              <a:t>·</a:t>
            </a:r>
            <a:r>
              <a:rPr lang="ko-KR" altLang="en-US" sz="1400" b="1" dirty="0"/>
              <a:t>사고로 </a:t>
            </a:r>
            <a:r>
              <a:rPr lang="ko-KR" altLang="en-US" sz="1400" b="1" dirty="0" smtClean="0"/>
              <a:t>사망 시 </a:t>
            </a:r>
            <a:r>
              <a:rPr lang="en-US" altLang="ko-KR" sz="1400" b="1" dirty="0"/>
              <a:t>: </a:t>
            </a:r>
            <a:r>
              <a:rPr lang="ko-KR" altLang="en-US" sz="1400" b="1" dirty="0" smtClean="0"/>
              <a:t>보상 불가</a:t>
            </a:r>
            <a:endParaRPr lang="en-US" altLang="ko-KR" sz="1400" b="1" dirty="0" smtClean="0"/>
          </a:p>
          <a:p>
            <a:r>
              <a:rPr lang="en-US" altLang="ko-KR" sz="1400" b="1" dirty="0" smtClean="0"/>
              <a:t>     </a:t>
            </a:r>
            <a:r>
              <a:rPr lang="en-US" altLang="ko-KR" sz="1400" b="1" dirty="0"/>
              <a:t>· </a:t>
            </a:r>
            <a:r>
              <a:rPr lang="ko-KR" altLang="en-US" sz="1400" b="1" dirty="0" smtClean="0"/>
              <a:t>자사의 </a:t>
            </a:r>
            <a:r>
              <a:rPr lang="ko-KR" altLang="en-US" sz="1400" b="1" dirty="0" err="1" smtClean="0"/>
              <a:t>책임없는</a:t>
            </a:r>
            <a:r>
              <a:rPr lang="ko-KR" altLang="en-US" sz="1400" b="1" dirty="0" smtClean="0"/>
              <a:t> </a:t>
            </a:r>
            <a:r>
              <a:rPr lang="ko-KR" altLang="en-US" sz="1400" b="1" dirty="0"/>
              <a:t>사건</a:t>
            </a:r>
            <a:r>
              <a:rPr lang="en-US" altLang="ko-KR" sz="1400" b="1" dirty="0"/>
              <a:t>·</a:t>
            </a:r>
            <a:r>
              <a:rPr lang="ko-KR" altLang="en-US" sz="1400" b="1" dirty="0"/>
              <a:t>사고로 </a:t>
            </a:r>
            <a:r>
              <a:rPr lang="ko-KR" altLang="en-US" sz="1400" b="1" dirty="0" smtClean="0"/>
              <a:t>상해 시 </a:t>
            </a:r>
            <a:r>
              <a:rPr lang="en-US" altLang="ko-KR" sz="1400" b="1" dirty="0"/>
              <a:t>: </a:t>
            </a:r>
            <a:r>
              <a:rPr lang="ko-KR" altLang="en-US" sz="1400" b="1" dirty="0" smtClean="0"/>
              <a:t>사안에 따라 도의적 차원의 보상의지 있음</a:t>
            </a:r>
            <a:endParaRPr lang="en-US" altLang="ko-KR" sz="1400" b="1" dirty="0" smtClean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24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2304167"/>
            <a:ext cx="529183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본 </a:t>
            </a:r>
            <a:r>
              <a:rPr lang="ko-KR" altLang="en-US" dirty="0" err="1" smtClean="0"/>
              <a:t>글상자와</a:t>
            </a:r>
            <a:r>
              <a:rPr lang="ko-KR" altLang="en-US" dirty="0" smtClean="0"/>
              <a:t> 아래 설명을 삭제하고 자유롭게 작성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7" y="3001595"/>
            <a:ext cx="8352928" cy="17235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altLang="ko-KR" sz="400" dirty="0" smtClean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자사에서 사용하고 있는 매뉴얼의 기본 구성과 내용을 간략히 작성</a:t>
            </a:r>
            <a:endParaRPr lang="en-US" altLang="ko-KR" sz="1600" dirty="0" smtClean="0"/>
          </a:p>
          <a:p>
            <a:r>
              <a:rPr lang="en-US" altLang="ko-KR" sz="1400" b="1" dirty="0" smtClean="0"/>
              <a:t>   </a:t>
            </a:r>
            <a:r>
              <a:rPr lang="en-US" altLang="ko-KR" sz="1400" b="1" dirty="0"/>
              <a:t>* </a:t>
            </a:r>
            <a:r>
              <a:rPr lang="ko-KR" altLang="en-US" sz="1400" b="1" dirty="0" smtClean="0"/>
              <a:t>자사에서 직접 만들지 않았더라도 외부의 자료를 활용하거나 사용하고 있다면 해당 내용을 작성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/>
              <a:t>매뉴얼이 아닌 안전 관련 안내문</a:t>
            </a:r>
            <a:r>
              <a:rPr lang="en-US" altLang="ko-KR" sz="1400" b="1" dirty="0"/>
              <a:t>, </a:t>
            </a:r>
            <a:r>
              <a:rPr lang="ko-KR" altLang="en-US" sz="1400" b="1" dirty="0"/>
              <a:t>홍보물</a:t>
            </a:r>
            <a:r>
              <a:rPr lang="en-US" altLang="ko-KR" sz="1400" b="1" dirty="0"/>
              <a:t>, </a:t>
            </a:r>
            <a:r>
              <a:rPr lang="ko-KR" altLang="en-US" sz="1400" b="1" dirty="0" err="1"/>
              <a:t>브로셔</a:t>
            </a:r>
            <a:r>
              <a:rPr lang="ko-KR" altLang="en-US" sz="1400" b="1" dirty="0"/>
              <a:t> 등 활용</a:t>
            </a:r>
            <a:r>
              <a:rPr lang="en-US" altLang="ko-KR" sz="1400" b="1" dirty="0"/>
              <a:t>(</a:t>
            </a:r>
            <a:r>
              <a:rPr lang="ko-KR" altLang="en-US" sz="1400" b="1" dirty="0"/>
              <a:t>사용</a:t>
            </a:r>
            <a:r>
              <a:rPr lang="en-US" altLang="ko-KR" sz="1400" b="1" dirty="0"/>
              <a:t>)</a:t>
            </a:r>
            <a:r>
              <a:rPr lang="ko-KR" altLang="en-US" sz="1400" b="1" dirty="0"/>
              <a:t>하고 있는 모든 </a:t>
            </a:r>
            <a:r>
              <a:rPr lang="ko-KR" altLang="en-US" sz="1400" b="1" dirty="0" smtClean="0"/>
              <a:t>형태의 파일 또는</a:t>
            </a:r>
            <a:endParaRPr lang="en-US" altLang="ko-KR" sz="1400" b="1" dirty="0"/>
          </a:p>
          <a:p>
            <a:r>
              <a:rPr lang="ko-KR" altLang="en-US" sz="1400" b="1" dirty="0" smtClean="0"/>
              <a:t>     서면 </a:t>
            </a:r>
            <a:r>
              <a:rPr lang="ko-KR" altLang="en-US" sz="1400" b="1" dirty="0"/>
              <a:t>자료가 해당범위에 </a:t>
            </a:r>
            <a:r>
              <a:rPr lang="ko-KR" altLang="en-US" sz="1400" b="1" dirty="0" smtClean="0"/>
              <a:t>속함</a:t>
            </a:r>
            <a:endParaRPr lang="en-US" altLang="ko-KR" sz="1400" b="1" dirty="0" smtClean="0"/>
          </a:p>
          <a:p>
            <a:r>
              <a:rPr lang="en-US" altLang="ko-KR" sz="1400" b="1" dirty="0"/>
              <a:t> </a:t>
            </a:r>
            <a:r>
              <a:rPr lang="en-US" altLang="ko-KR" sz="1400" b="1" dirty="0" smtClean="0"/>
              <a:t>  * </a:t>
            </a:r>
            <a:r>
              <a:rPr lang="ko-KR" altLang="en-US" sz="1400" b="1" dirty="0" smtClean="0"/>
              <a:t>협회 및 관광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여행</a:t>
            </a:r>
            <a:r>
              <a:rPr lang="en-US" altLang="ko-KR" sz="1400" b="1" dirty="0" smtClean="0"/>
              <a:t>) </a:t>
            </a:r>
            <a:r>
              <a:rPr lang="ko-KR" altLang="en-US" sz="1400" b="1" dirty="0" smtClean="0"/>
              <a:t>관련 각종 유관기관으로부터 받은 모든 안전 관련 자료도 해당범위에 속함</a:t>
            </a:r>
            <a:endParaRPr lang="en-US" altLang="ko-KR" sz="1400" b="1" dirty="0"/>
          </a:p>
          <a:p>
            <a:endParaRPr lang="en-US" altLang="ko-KR" sz="1400" dirty="0" smtClean="0"/>
          </a:p>
          <a:p>
            <a:r>
              <a:rPr lang="en-US" altLang="ko-KR" sz="1600" dirty="0" smtClean="0">
                <a:solidFill>
                  <a:srgbClr val="0000FF"/>
                </a:solidFill>
              </a:rPr>
              <a:t>※ </a:t>
            </a:r>
            <a:r>
              <a:rPr lang="ko-KR" altLang="en-US" sz="1600" dirty="0" smtClean="0">
                <a:solidFill>
                  <a:srgbClr val="0000FF"/>
                </a:solidFill>
              </a:rPr>
              <a:t>관련하여 증빙이나 확인할 수 있는 사진</a:t>
            </a:r>
            <a:r>
              <a:rPr lang="en-US" altLang="ko-KR" sz="1600" dirty="0" smtClean="0">
                <a:solidFill>
                  <a:srgbClr val="0000FF"/>
                </a:solidFill>
              </a:rPr>
              <a:t>,</a:t>
            </a:r>
            <a:r>
              <a:rPr lang="ko-KR" altLang="en-US" sz="1600" dirty="0" smtClean="0">
                <a:solidFill>
                  <a:srgbClr val="0000FF"/>
                </a:solidFill>
              </a:rPr>
              <a:t> 서류 등을 그림으로 삽입하면 평가↑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81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5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0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3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4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5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16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17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2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18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19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20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2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23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7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8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24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9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5354</TotalTime>
  <Words>734</Words>
  <Application>Microsoft Office PowerPoint</Application>
  <PresentationFormat>화면 슬라이드 쇼(4:3)</PresentationFormat>
  <Paragraphs>99</Paragraphs>
  <Slides>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25</vt:i4>
      </vt:variant>
      <vt:variant>
        <vt:lpstr>슬라이드 제목</vt:lpstr>
      </vt:variant>
      <vt:variant>
        <vt:i4>6</vt:i4>
      </vt:variant>
    </vt:vector>
  </HeadingPairs>
  <TitlesOfParts>
    <vt:vector size="33" baseType="lpstr">
      <vt:lpstr>맑은 고딕</vt:lpstr>
      <vt:lpstr>Arial</vt:lpstr>
      <vt:lpstr>25_Office 테마</vt:lpstr>
      <vt:lpstr>3_Office 테마</vt:lpstr>
      <vt:lpstr>4_Office 테마</vt:lpstr>
      <vt:lpstr>5_Office 테마</vt:lpstr>
      <vt:lpstr>6_Office 테마</vt:lpstr>
      <vt:lpstr>7_Office 테마</vt:lpstr>
      <vt:lpstr>8_Office 테마</vt:lpstr>
      <vt:lpstr>24_Office 테마</vt:lpstr>
      <vt:lpstr>9_Office 테마</vt:lpstr>
      <vt:lpstr>10_Office 테마</vt:lpstr>
      <vt:lpstr>11_Office 테마</vt:lpstr>
      <vt:lpstr>12_Office 테마</vt:lpstr>
      <vt:lpstr>13_Office 테마</vt:lpstr>
      <vt:lpstr>14_Office 테마</vt:lpstr>
      <vt:lpstr>15_Office 테마</vt:lpstr>
      <vt:lpstr>16_Office 테마</vt:lpstr>
      <vt:lpstr>17_Office 테마</vt:lpstr>
      <vt:lpstr>21_Office 테마</vt:lpstr>
      <vt:lpstr>18_Office 테마</vt:lpstr>
      <vt:lpstr>19_Office 테마</vt:lpstr>
      <vt:lpstr>20_Office 테마</vt:lpstr>
      <vt:lpstr>1_Office 테마</vt:lpstr>
      <vt:lpstr>22_Office 테마</vt:lpstr>
      <vt:lpstr>2_Office 테마</vt:lpstr>
      <vt:lpstr>23_Office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SAMSUNG</dc:creator>
  <cp:lastModifiedBy>D@NN</cp:lastModifiedBy>
  <cp:revision>222</cp:revision>
  <cp:lastPrinted>2024-03-28T01:41:18Z</cp:lastPrinted>
  <dcterms:created xsi:type="dcterms:W3CDTF">2021-10-05T00:57:59Z</dcterms:created>
  <dcterms:modified xsi:type="dcterms:W3CDTF">2024-04-05T08:32:55Z</dcterms:modified>
</cp:coreProperties>
</file>